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6" r:id="rId5"/>
    <p:sldId id="297" r:id="rId6"/>
    <p:sldId id="298" r:id="rId7"/>
    <p:sldId id="299" r:id="rId8"/>
    <p:sldId id="300" r:id="rId9"/>
    <p:sldId id="313" r:id="rId10"/>
    <p:sldId id="301" r:id="rId11"/>
    <p:sldId id="302" r:id="rId12"/>
    <p:sldId id="303" r:id="rId13"/>
    <p:sldId id="304" r:id="rId14"/>
    <p:sldId id="305" r:id="rId15"/>
    <p:sldId id="306" r:id="rId16"/>
    <p:sldId id="307" r:id="rId17"/>
    <p:sldId id="308" r:id="rId18"/>
    <p:sldId id="309" r:id="rId19"/>
    <p:sldId id="310" r:id="rId20"/>
    <p:sldId id="314" r:id="rId21"/>
    <p:sldId id="311" r:id="rId22"/>
    <p:sldId id="312"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10" y="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27219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790451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Unit 2.1 </a:t>
            </a:r>
            <a:r>
              <a:rPr lang="en-GB" dirty="0"/>
              <a:t>–</a:t>
            </a:r>
            <a:r>
              <a:rPr lang="en-US" dirty="0" smtClean="0"/>
              <a:t> </a:t>
            </a:r>
            <a:r>
              <a:rPr lang="en-US" dirty="0" smtClean="0"/>
              <a:t>Algorithms </a:t>
            </a:r>
            <a:r>
              <a:rPr lang="en-US" dirty="0"/>
              <a:t>Lesson 7 </a:t>
            </a:r>
            <a:r>
              <a:rPr lang="en-GB" dirty="0"/>
              <a:t>–</a:t>
            </a:r>
            <a:r>
              <a:rPr lang="en-US" dirty="0" smtClean="0"/>
              <a:t> </a:t>
            </a:r>
            <a:r>
              <a:rPr lang="en-US" dirty="0" smtClean="0"/>
              <a:t>Correcting </a:t>
            </a:r>
            <a:r>
              <a:rPr lang="en-US" dirty="0"/>
              <a:t>and </a:t>
            </a:r>
            <a:r>
              <a:rPr lang="en-US" dirty="0" smtClean="0"/>
              <a:t>Completing Algorithms</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 Answer - Low</a:t>
            </a:r>
            <a:endParaRPr lang="en-GB" dirty="0"/>
          </a:p>
        </p:txBody>
      </p:sp>
      <p:sp>
        <p:nvSpPr>
          <p:cNvPr id="3" name="Text Placeholder 2"/>
          <p:cNvSpPr>
            <a:spLocks noGrp="1"/>
          </p:cNvSpPr>
          <p:nvPr>
            <p:ph idx="1"/>
          </p:nvPr>
        </p:nvSpPr>
        <p:spPr/>
        <p:txBody>
          <a:bodyPr>
            <a:normAutofit/>
          </a:bodyPr>
          <a:lstStyle/>
          <a:p>
            <a:pPr marL="0" indent="0">
              <a:buNone/>
            </a:pPr>
            <a:r>
              <a:rPr lang="en-GB" sz="1600" dirty="0" smtClean="0">
                <a:latin typeface="Courier New" panose="02070309020205020404" pitchFamily="49" charset="0"/>
                <a:cs typeface="Courier New" panose="02070309020205020404" pitchFamily="49" charset="0"/>
              </a:rPr>
              <a:t>miles </a:t>
            </a:r>
            <a:r>
              <a:rPr lang="en-GB" sz="1600" dirty="0">
                <a:latin typeface="Courier New" panose="02070309020205020404" pitchFamily="49" charset="0"/>
                <a:cs typeface="Courier New" panose="02070309020205020404" pitchFamily="49" charset="0"/>
              </a:rPr>
              <a:t>= input("Enter the number of miles</a:t>
            </a:r>
            <a:r>
              <a:rPr lang="en-GB" sz="1600" dirty="0">
                <a:solidFill>
                  <a:srgbClr val="FF0000"/>
                </a:solidFill>
                <a:latin typeface="Courier New" panose="02070309020205020404" pitchFamily="49" charset="0"/>
                <a:cs typeface="Courier New" panose="02070309020205020404" pitchFamily="49" charset="0"/>
              </a:rPr>
              <a:t>"</a:t>
            </a:r>
            <a:r>
              <a:rPr lang="en-GB" sz="1600" dirty="0">
                <a:latin typeface="Courier New" panose="02070309020205020404" pitchFamily="49" charset="0"/>
                <a:cs typeface="Courier New" panose="02070309020205020404" pitchFamily="49" charset="0"/>
              </a:rPr>
              <a:t>)</a:t>
            </a:r>
          </a:p>
          <a:p>
            <a:pPr marL="0" indent="0">
              <a:buNone/>
            </a:pPr>
            <a:r>
              <a:rPr lang="en-GB" sz="1600" dirty="0" smtClean="0">
                <a:latin typeface="Courier New" panose="02070309020205020404" pitchFamily="49" charset="0"/>
                <a:cs typeface="Courier New" panose="02070309020205020404" pitchFamily="49" charset="0"/>
              </a:rPr>
              <a:t>cost </a:t>
            </a:r>
            <a:r>
              <a:rPr lang="en-GB" sz="1600" dirty="0">
                <a:latin typeface="Courier New" panose="02070309020205020404" pitchFamily="49" charset="0"/>
                <a:cs typeface="Courier New" panose="02070309020205020404" pitchFamily="49" charset="0"/>
              </a:rPr>
              <a:t>= </a:t>
            </a:r>
            <a:r>
              <a:rPr lang="en-GB" sz="1600" dirty="0">
                <a:solidFill>
                  <a:srgbClr val="FF0000"/>
                </a:solidFill>
                <a:latin typeface="Courier New" panose="02070309020205020404" pitchFamily="49" charset="0"/>
                <a:cs typeface="Courier New" panose="02070309020205020404" pitchFamily="49" charset="0"/>
              </a:rPr>
              <a:t>miles *</a:t>
            </a:r>
            <a:r>
              <a:rPr lang="en-GB" sz="1600" dirty="0">
                <a:latin typeface="Courier New" panose="02070309020205020404" pitchFamily="49" charset="0"/>
                <a:cs typeface="Courier New" panose="02070309020205020404" pitchFamily="49" charset="0"/>
              </a:rPr>
              <a:t> 0.3</a:t>
            </a:r>
          </a:p>
          <a:p>
            <a:pPr marL="0" indent="0">
              <a:buNone/>
            </a:pPr>
            <a:r>
              <a:rPr lang="en-GB" sz="1600" dirty="0" smtClean="0">
                <a:latin typeface="Courier New" panose="02070309020205020404" pitchFamily="49" charset="0"/>
                <a:cs typeface="Courier New" panose="02070309020205020404" pitchFamily="49" charset="0"/>
              </a:rPr>
              <a:t>if </a:t>
            </a:r>
            <a:r>
              <a:rPr lang="en-GB" sz="1600" dirty="0">
                <a:latin typeface="Courier New" panose="02070309020205020404" pitchFamily="49" charset="0"/>
                <a:cs typeface="Courier New" panose="02070309020205020404" pitchFamily="49" charset="0"/>
              </a:rPr>
              <a:t>cost </a:t>
            </a:r>
            <a:r>
              <a:rPr lang="en-GB" sz="1600" dirty="0">
                <a:solidFill>
                  <a:srgbClr val="FF0000"/>
                </a:solidFill>
                <a:latin typeface="Courier New" panose="02070309020205020404" pitchFamily="49" charset="0"/>
                <a:cs typeface="Courier New" panose="02070309020205020404" pitchFamily="49" charset="0"/>
              </a:rPr>
              <a:t>&gt;</a:t>
            </a:r>
            <a:r>
              <a:rPr lang="en-GB" sz="1600" dirty="0">
                <a:latin typeface="Courier New" panose="02070309020205020404" pitchFamily="49" charset="0"/>
                <a:cs typeface="Courier New" panose="02070309020205020404" pitchFamily="49" charset="0"/>
              </a:rPr>
              <a:t> 10 then</a:t>
            </a:r>
          </a:p>
          <a:p>
            <a:pPr marL="0" indent="0">
              <a:buNone/>
            </a:pPr>
            <a:r>
              <a:rPr lang="en-GB" sz="1600" dirty="0">
                <a:latin typeface="Courier New" panose="02070309020205020404" pitchFamily="49" charset="0"/>
                <a:cs typeface="Courier New" panose="02070309020205020404" pitchFamily="49" charset="0"/>
              </a:rPr>
              <a:t>	cost = </a:t>
            </a:r>
            <a:r>
              <a:rPr lang="en-GB" sz="1600" dirty="0">
                <a:solidFill>
                  <a:srgbClr val="FF0000"/>
                </a:solidFill>
                <a:latin typeface="Courier New" panose="02070309020205020404" pitchFamily="49" charset="0"/>
                <a:cs typeface="Courier New" panose="02070309020205020404" pitchFamily="49" charset="0"/>
              </a:rPr>
              <a:t>cost *</a:t>
            </a:r>
            <a:r>
              <a:rPr lang="en-GB" sz="1600" dirty="0">
                <a:latin typeface="Courier New" panose="02070309020205020404" pitchFamily="49" charset="0"/>
                <a:cs typeface="Courier New" panose="02070309020205020404" pitchFamily="49" charset="0"/>
              </a:rPr>
              <a:t> 0.9</a:t>
            </a:r>
          </a:p>
          <a:p>
            <a:pPr marL="0" indent="0">
              <a:buNone/>
            </a:pPr>
            <a:r>
              <a:rPr lang="en-GB" sz="1600" dirty="0" err="1" smtClean="0">
                <a:latin typeface="Courier New" panose="02070309020205020404" pitchFamily="49" charset="0"/>
                <a:cs typeface="Courier New" panose="02070309020205020404" pitchFamily="49" charset="0"/>
              </a:rPr>
              <a:t>endif</a:t>
            </a:r>
            <a:endParaRPr lang="en-GB" sz="1600" dirty="0">
              <a:latin typeface="Courier New" panose="02070309020205020404" pitchFamily="49" charset="0"/>
              <a:cs typeface="Courier New" panose="02070309020205020404" pitchFamily="49" charset="0"/>
            </a:endParaRPr>
          </a:p>
          <a:p>
            <a:pPr marL="0" indent="0">
              <a:buNone/>
            </a:pPr>
            <a:r>
              <a:rPr lang="en-GB" sz="1600" dirty="0" smtClean="0">
                <a:latin typeface="Courier New" panose="02070309020205020404" pitchFamily="49" charset="0"/>
                <a:cs typeface="Courier New" panose="02070309020205020404" pitchFamily="49" charset="0"/>
              </a:rPr>
              <a:t>print(cost</a:t>
            </a:r>
            <a:r>
              <a:rPr lang="en-GB" sz="160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242344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 Answer - </a:t>
            </a:r>
            <a:r>
              <a:rPr lang="en-GB" dirty="0" smtClean="0"/>
              <a:t>Medium</a:t>
            </a:r>
            <a:endParaRPr lang="en-GB" dirty="0"/>
          </a:p>
        </p:txBody>
      </p:sp>
      <p:sp>
        <p:nvSpPr>
          <p:cNvPr id="3" name="Text Placeholder 2"/>
          <p:cNvSpPr>
            <a:spLocks noGrp="1"/>
          </p:cNvSpPr>
          <p:nvPr>
            <p:ph idx="1"/>
          </p:nvPr>
        </p:nvSpPr>
        <p:spPr/>
        <p:txBody>
          <a:bodyPr/>
          <a:lstStyle/>
          <a:p>
            <a:pPr marL="0" indent="0">
              <a:buNone/>
            </a:pPr>
            <a:r>
              <a:rPr lang="en-GB" sz="1600" dirty="0" smtClean="0">
                <a:latin typeface="Courier New" panose="02070309020205020404" pitchFamily="49" charset="0"/>
                <a:cs typeface="Courier New" panose="02070309020205020404" pitchFamily="49" charset="0"/>
              </a:rPr>
              <a:t>total </a:t>
            </a:r>
            <a:r>
              <a:rPr lang="en-GB" sz="1600" dirty="0">
                <a:latin typeface="Courier New" panose="02070309020205020404" pitchFamily="49" charset="0"/>
                <a:cs typeface="Courier New" panose="02070309020205020404" pitchFamily="49" charset="0"/>
              </a:rPr>
              <a:t>= </a:t>
            </a:r>
            <a:r>
              <a:rPr lang="en-GB" sz="1600" dirty="0">
                <a:solidFill>
                  <a:srgbClr val="FF0000"/>
                </a:solidFill>
                <a:latin typeface="Courier New" panose="02070309020205020404" pitchFamily="49" charset="0"/>
                <a:cs typeface="Courier New" panose="02070309020205020404" pitchFamily="49" charset="0"/>
              </a:rPr>
              <a:t>0</a:t>
            </a:r>
          </a:p>
          <a:p>
            <a:pPr marL="0" indent="0">
              <a:buNone/>
            </a:pPr>
            <a:r>
              <a:rPr lang="en-GB" sz="1600" dirty="0" smtClean="0">
                <a:latin typeface="Courier New" panose="02070309020205020404" pitchFamily="49" charset="0"/>
                <a:cs typeface="Courier New" panose="02070309020205020404" pitchFamily="49" charset="0"/>
              </a:rPr>
              <a:t>for </a:t>
            </a:r>
            <a:r>
              <a:rPr lang="en-GB" sz="1600" dirty="0">
                <a:latin typeface="Courier New" panose="02070309020205020404" pitchFamily="49" charset="0"/>
                <a:cs typeface="Courier New" panose="02070309020205020404" pitchFamily="49" charset="0"/>
              </a:rPr>
              <a:t>x = </a:t>
            </a:r>
            <a:r>
              <a:rPr lang="en-GB" sz="1600" dirty="0" smtClean="0">
                <a:solidFill>
                  <a:srgbClr val="FF0000"/>
                </a:solidFill>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 </a:t>
            </a:r>
            <a:r>
              <a:rPr lang="en-GB" sz="1600" dirty="0">
                <a:latin typeface="Courier New" panose="02070309020205020404" pitchFamily="49" charset="0"/>
                <a:cs typeface="Courier New" panose="02070309020205020404" pitchFamily="49" charset="0"/>
              </a:rPr>
              <a:t>to </a:t>
            </a:r>
            <a:r>
              <a:rPr lang="en-GB" sz="1600" dirty="0" smtClean="0">
                <a:latin typeface="Courier New" panose="02070309020205020404" pitchFamily="49" charset="0"/>
                <a:cs typeface="Courier New" panose="02070309020205020404" pitchFamily="49" charset="0"/>
              </a:rPr>
              <a:t>10</a:t>
            </a:r>
            <a:endParaRPr lang="en-GB" sz="1600" dirty="0">
              <a:latin typeface="Courier New" panose="02070309020205020404" pitchFamily="49" charset="0"/>
              <a:cs typeface="Courier New" panose="02070309020205020404" pitchFamily="49" charset="0"/>
            </a:endParaRPr>
          </a:p>
          <a:p>
            <a:pPr marL="0" indent="0">
              <a:buNone/>
            </a:pPr>
            <a:r>
              <a:rPr lang="en-GB" sz="1600" dirty="0">
                <a:latin typeface="Courier New" panose="02070309020205020404" pitchFamily="49" charset="0"/>
                <a:cs typeface="Courier New" panose="02070309020205020404" pitchFamily="49" charset="0"/>
              </a:rPr>
              <a:t>	number = input("Enter a number")</a:t>
            </a:r>
          </a:p>
          <a:p>
            <a:pPr marL="0" indent="0">
              <a:buNone/>
            </a:pPr>
            <a:r>
              <a:rPr lang="en-GB" sz="1600" dirty="0">
                <a:latin typeface="Courier New" panose="02070309020205020404" pitchFamily="49" charset="0"/>
                <a:cs typeface="Courier New" panose="02070309020205020404" pitchFamily="49" charset="0"/>
              </a:rPr>
              <a:t>	total = </a:t>
            </a:r>
            <a:r>
              <a:rPr lang="en-GB" sz="1600" dirty="0">
                <a:solidFill>
                  <a:srgbClr val="FF0000"/>
                </a:solidFill>
                <a:latin typeface="Courier New" panose="02070309020205020404" pitchFamily="49" charset="0"/>
                <a:cs typeface="Courier New" panose="02070309020205020404" pitchFamily="49" charset="0"/>
              </a:rPr>
              <a:t>total +</a:t>
            </a:r>
            <a:r>
              <a:rPr lang="en-GB" sz="1600" dirty="0">
                <a:latin typeface="Courier New" panose="02070309020205020404" pitchFamily="49" charset="0"/>
                <a:cs typeface="Courier New" panose="02070309020205020404" pitchFamily="49" charset="0"/>
              </a:rPr>
              <a:t> number</a:t>
            </a:r>
          </a:p>
          <a:p>
            <a:pPr marL="0" indent="0">
              <a:buNone/>
            </a:pPr>
            <a:r>
              <a:rPr lang="en-GB" sz="1600" dirty="0" smtClean="0">
                <a:latin typeface="Courier New" panose="02070309020205020404" pitchFamily="49" charset="0"/>
                <a:cs typeface="Courier New" panose="02070309020205020404" pitchFamily="49" charset="0"/>
              </a:rPr>
              <a:t>next </a:t>
            </a:r>
            <a:r>
              <a:rPr lang="en-GB" sz="1600" dirty="0">
                <a:latin typeface="Courier New" panose="02070309020205020404" pitchFamily="49" charset="0"/>
                <a:cs typeface="Courier New" panose="02070309020205020404" pitchFamily="49" charset="0"/>
              </a:rPr>
              <a:t>x</a:t>
            </a:r>
          </a:p>
          <a:p>
            <a:pPr marL="0" indent="0">
              <a:buNone/>
            </a:pPr>
            <a:r>
              <a:rPr lang="en-GB" sz="1600" dirty="0" smtClean="0">
                <a:latin typeface="Courier New" panose="02070309020205020404" pitchFamily="49" charset="0"/>
                <a:cs typeface="Courier New" panose="02070309020205020404" pitchFamily="49" charset="0"/>
              </a:rPr>
              <a:t>average </a:t>
            </a:r>
            <a:r>
              <a:rPr lang="en-GB" sz="1600" dirty="0">
                <a:latin typeface="Courier New" panose="02070309020205020404" pitchFamily="49" charset="0"/>
                <a:cs typeface="Courier New" panose="02070309020205020404" pitchFamily="49" charset="0"/>
              </a:rPr>
              <a:t>= total / </a:t>
            </a:r>
            <a:r>
              <a:rPr lang="en-GB" sz="1600" dirty="0">
                <a:solidFill>
                  <a:srgbClr val="FF0000"/>
                </a:solidFill>
                <a:latin typeface="Courier New" panose="02070309020205020404" pitchFamily="49" charset="0"/>
                <a:cs typeface="Courier New" panose="02070309020205020404" pitchFamily="49" charset="0"/>
              </a:rPr>
              <a:t>10</a:t>
            </a:r>
          </a:p>
          <a:p>
            <a:pPr marL="0" indent="0">
              <a:buNone/>
            </a:pPr>
            <a:r>
              <a:rPr lang="en-GB" sz="1600" dirty="0" smtClean="0">
                <a:latin typeface="Courier New" panose="02070309020205020404" pitchFamily="49" charset="0"/>
                <a:cs typeface="Courier New" panose="02070309020205020404" pitchFamily="49" charset="0"/>
              </a:rPr>
              <a:t>print(average</a:t>
            </a:r>
            <a:r>
              <a:rPr lang="en-GB" sz="1600" dirty="0">
                <a:latin typeface="Courier New" panose="02070309020205020404" pitchFamily="49" charset="0"/>
                <a:cs typeface="Courier New" panose="02070309020205020404" pitchFamily="49" charset="0"/>
              </a:rPr>
              <a:t>)</a:t>
            </a:r>
          </a:p>
          <a:p>
            <a:pPr marL="0" indent="0">
              <a:buNone/>
            </a:pPr>
            <a:endParaRPr lang="en-GB"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326149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 Answer - </a:t>
            </a:r>
            <a:r>
              <a:rPr lang="en-GB" dirty="0" smtClean="0"/>
              <a:t>High</a:t>
            </a:r>
            <a:endParaRPr lang="en-GB" dirty="0"/>
          </a:p>
        </p:txBody>
      </p:sp>
      <p:sp>
        <p:nvSpPr>
          <p:cNvPr id="3" name="Text Placeholder 2"/>
          <p:cNvSpPr>
            <a:spLocks noGrp="1"/>
          </p:cNvSpPr>
          <p:nvPr>
            <p:ph idx="1"/>
          </p:nvPr>
        </p:nvSpPr>
        <p:spPr>
          <a:xfrm>
            <a:off x="457200" y="1600201"/>
            <a:ext cx="8229600" cy="3628999"/>
          </a:xfrm>
        </p:spPr>
        <p:txBody>
          <a:bodyPr>
            <a:noAutofit/>
          </a:bodyPr>
          <a:lstStyle/>
          <a:p>
            <a:pPr marL="0" indent="0">
              <a:spcBef>
                <a:spcPts val="0"/>
              </a:spcBef>
              <a:buNone/>
            </a:pPr>
            <a:r>
              <a:rPr lang="en-GB" sz="1600" dirty="0" smtClean="0">
                <a:latin typeface="Courier New" panose="02070309020205020404" pitchFamily="49" charset="0"/>
                <a:cs typeface="Courier New" panose="02070309020205020404" pitchFamily="49" charset="0"/>
              </a:rPr>
              <a:t>for </a:t>
            </a:r>
            <a:r>
              <a:rPr lang="en-GB" sz="1600" dirty="0">
                <a:latin typeface="Courier New" panose="02070309020205020404" pitchFamily="49" charset="0"/>
                <a:cs typeface="Courier New" panose="02070309020205020404" pitchFamily="49" charset="0"/>
              </a:rPr>
              <a:t>x = </a:t>
            </a:r>
            <a:r>
              <a:rPr lang="en-GB" sz="1600" dirty="0">
                <a:solidFill>
                  <a:srgbClr val="FF0000"/>
                </a:solidFill>
                <a:latin typeface="Courier New" panose="02070309020205020404" pitchFamily="49" charset="0"/>
                <a:cs typeface="Courier New" panose="02070309020205020404" pitchFamily="49" charset="0"/>
              </a:rPr>
              <a:t>0</a:t>
            </a:r>
            <a:r>
              <a:rPr lang="en-GB" sz="1600" dirty="0">
                <a:latin typeface="Courier New" panose="02070309020205020404" pitchFamily="49" charset="0"/>
                <a:cs typeface="Courier New" panose="02070309020205020404" pitchFamily="49" charset="0"/>
              </a:rPr>
              <a:t> to </a:t>
            </a:r>
            <a:r>
              <a:rPr lang="en-GB" sz="1600" dirty="0" smtClean="0">
                <a:latin typeface="Courier New" panose="02070309020205020404" pitchFamily="49" charset="0"/>
                <a:cs typeface="Courier New" panose="02070309020205020404" pitchFamily="49" charset="0"/>
              </a:rPr>
              <a:t>19 </a:t>
            </a:r>
          </a:p>
          <a:p>
            <a:pPr marL="0" indent="0">
              <a:spcBef>
                <a:spcPts val="0"/>
              </a:spcBef>
              <a:buNone/>
            </a:pPr>
            <a:r>
              <a:rPr lang="en-GB" sz="1600" dirty="0">
                <a:latin typeface="Courier New" panose="02070309020205020404" pitchFamily="49" charset="0"/>
                <a:cs typeface="Courier New" panose="02070309020205020404" pitchFamily="49" charset="0"/>
              </a:rPr>
              <a:t>	numbers[</a:t>
            </a:r>
            <a:r>
              <a:rPr lang="en-GB" sz="1600" dirty="0">
                <a:solidFill>
                  <a:srgbClr val="FF0000"/>
                </a:solidFill>
                <a:latin typeface="Courier New" panose="02070309020205020404" pitchFamily="49" charset="0"/>
                <a:cs typeface="Courier New" panose="02070309020205020404" pitchFamily="49" charset="0"/>
              </a:rPr>
              <a:t>x</a:t>
            </a:r>
            <a:r>
              <a:rPr lang="en-GB" sz="1600" dirty="0">
                <a:latin typeface="Courier New" panose="02070309020205020404" pitchFamily="49" charset="0"/>
                <a:cs typeface="Courier New" panose="02070309020205020404" pitchFamily="49" charset="0"/>
              </a:rPr>
              <a:t>] = input("Enter a number")</a:t>
            </a:r>
          </a:p>
          <a:p>
            <a:pPr marL="0" indent="0">
              <a:spcBef>
                <a:spcPts val="0"/>
              </a:spcBef>
              <a:buNone/>
            </a:pPr>
            <a:r>
              <a:rPr lang="en-GB" sz="1600" dirty="0" smtClean="0">
                <a:latin typeface="Courier New" panose="02070309020205020404" pitchFamily="49" charset="0"/>
                <a:cs typeface="Courier New" panose="02070309020205020404" pitchFamily="49" charset="0"/>
              </a:rPr>
              <a:t>next </a:t>
            </a:r>
            <a:r>
              <a:rPr lang="en-GB" sz="1600" dirty="0">
                <a:latin typeface="Courier New" panose="02070309020205020404" pitchFamily="49" charset="0"/>
                <a:cs typeface="Courier New" panose="02070309020205020404" pitchFamily="49" charset="0"/>
              </a:rPr>
              <a:t>x</a:t>
            </a:r>
          </a:p>
          <a:p>
            <a:pPr marL="0" indent="0">
              <a:spcBef>
                <a:spcPts val="0"/>
              </a:spcBef>
              <a:buNone/>
            </a:pPr>
            <a:r>
              <a:rPr lang="en-GB" sz="1600" dirty="0">
                <a:latin typeface="Courier New" panose="02070309020205020404" pitchFamily="49" charset="0"/>
                <a:cs typeface="Courier New" panose="02070309020205020404" pitchFamily="49" charset="0"/>
              </a:rPr>
              <a:t>	</a:t>
            </a:r>
          </a:p>
          <a:p>
            <a:pPr marL="0" indent="0">
              <a:spcBef>
                <a:spcPts val="0"/>
              </a:spcBef>
              <a:buNone/>
            </a:pPr>
            <a:r>
              <a:rPr lang="en-GB" sz="1600" dirty="0" err="1" smtClean="0">
                <a:latin typeface="Courier New" panose="02070309020205020404" pitchFamily="49" charset="0"/>
                <a:cs typeface="Courier New" panose="02070309020205020404" pitchFamily="49" charset="0"/>
              </a:rPr>
              <a:t>numberSearch</a:t>
            </a:r>
            <a:r>
              <a:rPr lang="en-GB" sz="1600" dirty="0" smtClean="0">
                <a:latin typeface="Courier New" panose="02070309020205020404" pitchFamily="49" charset="0"/>
                <a:cs typeface="Courier New" panose="02070309020205020404" pitchFamily="49" charset="0"/>
              </a:rPr>
              <a:t> </a:t>
            </a:r>
            <a:r>
              <a:rPr lang="en-GB" sz="1600" dirty="0">
                <a:latin typeface="Courier New" panose="02070309020205020404" pitchFamily="49" charset="0"/>
                <a:cs typeface="Courier New" panose="02070309020205020404" pitchFamily="49" charset="0"/>
              </a:rPr>
              <a:t>= </a:t>
            </a:r>
            <a:r>
              <a:rPr lang="en-GB" sz="1600" dirty="0">
                <a:solidFill>
                  <a:srgbClr val="FF0000"/>
                </a:solidFill>
                <a:latin typeface="Courier New" panose="02070309020205020404" pitchFamily="49" charset="0"/>
                <a:cs typeface="Courier New" panose="02070309020205020404" pitchFamily="49" charset="0"/>
              </a:rPr>
              <a:t>input(</a:t>
            </a:r>
            <a:r>
              <a:rPr lang="en-GB" sz="1600" dirty="0">
                <a:latin typeface="Courier New" panose="02070309020205020404" pitchFamily="49" charset="0"/>
                <a:cs typeface="Courier New" panose="02070309020205020404" pitchFamily="49" charset="0"/>
              </a:rPr>
              <a:t>"What number are you looking for</a:t>
            </a:r>
            <a:r>
              <a:rPr lang="en-GB" sz="1600" dirty="0" smtClean="0">
                <a:latin typeface="Courier New" panose="02070309020205020404" pitchFamily="49" charset="0"/>
                <a:cs typeface="Courier New" panose="02070309020205020404" pitchFamily="49" charset="0"/>
              </a:rPr>
              <a:t>?")</a:t>
            </a:r>
            <a:endParaRPr lang="en-GB" sz="1600" dirty="0">
              <a:latin typeface="Courier New" panose="02070309020205020404" pitchFamily="49" charset="0"/>
              <a:cs typeface="Courier New" panose="02070309020205020404" pitchFamily="49" charset="0"/>
            </a:endParaRPr>
          </a:p>
          <a:p>
            <a:pPr marL="0" indent="0">
              <a:spcBef>
                <a:spcPts val="0"/>
              </a:spcBef>
              <a:buNone/>
            </a:pPr>
            <a:r>
              <a:rPr lang="en-GB" sz="1600" dirty="0" smtClean="0">
                <a:latin typeface="Courier New" panose="02070309020205020404" pitchFamily="49" charset="0"/>
                <a:cs typeface="Courier New" panose="02070309020205020404" pitchFamily="49" charset="0"/>
              </a:rPr>
              <a:t>quantity </a:t>
            </a:r>
            <a:r>
              <a:rPr lang="en-GB" sz="1600" dirty="0">
                <a:latin typeface="Courier New" panose="02070309020205020404" pitchFamily="49" charset="0"/>
                <a:cs typeface="Courier New" panose="02070309020205020404" pitchFamily="49" charset="0"/>
              </a:rPr>
              <a:t>= </a:t>
            </a:r>
            <a:r>
              <a:rPr lang="en-GB" sz="1600" dirty="0" smtClean="0">
                <a:latin typeface="Courier New" panose="02070309020205020404" pitchFamily="49" charset="0"/>
                <a:cs typeface="Courier New" panose="02070309020205020404" pitchFamily="49" charset="0"/>
              </a:rPr>
              <a:t>0</a:t>
            </a:r>
          </a:p>
          <a:p>
            <a:pPr marL="0" indent="0">
              <a:spcBef>
                <a:spcPts val="0"/>
              </a:spcBef>
              <a:buNone/>
            </a:pPr>
            <a:endParaRPr lang="en-GB" sz="1600" dirty="0">
              <a:latin typeface="Courier New" panose="02070309020205020404" pitchFamily="49" charset="0"/>
              <a:cs typeface="Courier New" panose="02070309020205020404" pitchFamily="49" charset="0"/>
            </a:endParaRPr>
          </a:p>
          <a:p>
            <a:pPr marL="0" indent="0">
              <a:spcBef>
                <a:spcPts val="0"/>
              </a:spcBef>
              <a:buNone/>
            </a:pPr>
            <a:r>
              <a:rPr lang="en-GB" sz="1600" dirty="0" smtClean="0">
                <a:solidFill>
                  <a:srgbClr val="FF0000"/>
                </a:solidFill>
                <a:latin typeface="Courier New" panose="02070309020205020404" pitchFamily="49" charset="0"/>
                <a:cs typeface="Courier New" panose="02070309020205020404" pitchFamily="49" charset="0"/>
              </a:rPr>
              <a:t>for </a:t>
            </a:r>
            <a:r>
              <a:rPr lang="en-GB" sz="1600" dirty="0">
                <a:solidFill>
                  <a:srgbClr val="FF0000"/>
                </a:solidFill>
                <a:latin typeface="Courier New" panose="02070309020205020404" pitchFamily="49" charset="0"/>
                <a:cs typeface="Courier New" panose="02070309020205020404" pitchFamily="49" charset="0"/>
              </a:rPr>
              <a:t>count = 0 to 19</a:t>
            </a:r>
          </a:p>
          <a:p>
            <a:pPr marL="0" indent="0">
              <a:spcBef>
                <a:spcPts val="0"/>
              </a:spcBef>
              <a:buNone/>
            </a:pPr>
            <a:r>
              <a:rPr lang="en-GB" sz="1600" dirty="0">
                <a:latin typeface="Courier New" panose="02070309020205020404" pitchFamily="49" charset="0"/>
                <a:cs typeface="Courier New" panose="02070309020205020404" pitchFamily="49" charset="0"/>
              </a:rPr>
              <a:t>	if numbers[count] </a:t>
            </a:r>
            <a:r>
              <a:rPr lang="en-GB" sz="1600" dirty="0">
                <a:solidFill>
                  <a:srgbClr val="FF0000"/>
                </a:solidFill>
                <a:latin typeface="Courier New" panose="02070309020205020404" pitchFamily="49" charset="0"/>
                <a:cs typeface="Courier New" panose="02070309020205020404" pitchFamily="49" charset="0"/>
              </a:rPr>
              <a:t>==</a:t>
            </a:r>
            <a:r>
              <a:rPr lang="en-GB" sz="1600" dirty="0">
                <a:latin typeface="Courier New" panose="02070309020205020404" pitchFamily="49" charset="0"/>
                <a:cs typeface="Courier New" panose="02070309020205020404" pitchFamily="49" charset="0"/>
              </a:rPr>
              <a:t> </a:t>
            </a:r>
            <a:r>
              <a:rPr lang="en-GB" sz="1600" dirty="0" err="1">
                <a:latin typeface="Courier New" panose="02070309020205020404" pitchFamily="49" charset="0"/>
                <a:cs typeface="Courier New" panose="02070309020205020404" pitchFamily="49" charset="0"/>
              </a:rPr>
              <a:t>numberSearch</a:t>
            </a:r>
            <a:r>
              <a:rPr lang="en-GB" sz="1600" dirty="0">
                <a:latin typeface="Courier New" panose="02070309020205020404" pitchFamily="49" charset="0"/>
                <a:cs typeface="Courier New" panose="02070309020205020404" pitchFamily="49" charset="0"/>
              </a:rPr>
              <a:t> then</a:t>
            </a:r>
          </a:p>
          <a:p>
            <a:pPr marL="0" indent="0">
              <a:spcBef>
                <a:spcPts val="0"/>
              </a:spcBef>
              <a:buNone/>
            </a:pPr>
            <a:r>
              <a:rPr lang="en-GB" sz="1600" dirty="0">
                <a:latin typeface="Courier New" panose="02070309020205020404" pitchFamily="49" charset="0"/>
                <a:cs typeface="Courier New" panose="02070309020205020404" pitchFamily="49" charset="0"/>
              </a:rPr>
              <a:t>		quantity = quantity + 1</a:t>
            </a:r>
          </a:p>
          <a:p>
            <a:pPr marL="0" indent="0">
              <a:spcBef>
                <a:spcPts val="0"/>
              </a:spcBef>
              <a:buNone/>
            </a:pPr>
            <a:r>
              <a:rPr lang="en-GB" sz="1600" dirty="0">
                <a:latin typeface="Courier New" panose="02070309020205020404" pitchFamily="49" charset="0"/>
                <a:cs typeface="Courier New" panose="02070309020205020404" pitchFamily="49" charset="0"/>
              </a:rPr>
              <a:t>	</a:t>
            </a:r>
            <a:r>
              <a:rPr lang="en-GB" sz="1600" dirty="0" err="1" smtClean="0">
                <a:latin typeface="Courier New" panose="02070309020205020404" pitchFamily="49" charset="0"/>
                <a:cs typeface="Courier New" panose="02070309020205020404" pitchFamily="49" charset="0"/>
              </a:rPr>
              <a:t>endif</a:t>
            </a:r>
            <a:endParaRPr lang="en-GB" sz="1600" dirty="0" smtClean="0">
              <a:latin typeface="Courier New" panose="02070309020205020404" pitchFamily="49" charset="0"/>
              <a:cs typeface="Courier New" panose="02070309020205020404" pitchFamily="49" charset="0"/>
            </a:endParaRPr>
          </a:p>
          <a:p>
            <a:pPr marL="0" indent="0">
              <a:spcBef>
                <a:spcPts val="0"/>
              </a:spcBef>
              <a:buNone/>
            </a:pPr>
            <a:r>
              <a:rPr lang="en-GB" sz="1600" dirty="0" smtClean="0">
                <a:solidFill>
                  <a:srgbClr val="FF0000"/>
                </a:solidFill>
                <a:latin typeface="Courier New" panose="02070309020205020404" pitchFamily="49" charset="0"/>
                <a:cs typeface="Courier New" panose="02070309020205020404" pitchFamily="49" charset="0"/>
              </a:rPr>
              <a:t>next </a:t>
            </a:r>
            <a:r>
              <a:rPr lang="en-GB" sz="1600" dirty="0">
                <a:solidFill>
                  <a:srgbClr val="FF0000"/>
                </a:solidFill>
                <a:latin typeface="Courier New" panose="02070309020205020404" pitchFamily="49" charset="0"/>
                <a:cs typeface="Courier New" panose="02070309020205020404" pitchFamily="49" charset="0"/>
              </a:rPr>
              <a:t>x</a:t>
            </a:r>
          </a:p>
          <a:p>
            <a:pPr marL="0" indent="0">
              <a:spcBef>
                <a:spcPts val="0"/>
              </a:spcBef>
              <a:buNone/>
            </a:pPr>
            <a:r>
              <a:rPr lang="en-GB" sz="1600" dirty="0">
                <a:latin typeface="Courier New" panose="02070309020205020404" pitchFamily="49" charset="0"/>
                <a:cs typeface="Courier New" panose="02070309020205020404" pitchFamily="49" charset="0"/>
              </a:rPr>
              <a:t> </a:t>
            </a:r>
          </a:p>
          <a:p>
            <a:pPr marL="0" indent="0">
              <a:spcBef>
                <a:spcPts val="0"/>
              </a:spcBef>
              <a:buNone/>
            </a:pPr>
            <a:r>
              <a:rPr lang="en-GB" sz="1600" dirty="0" smtClean="0">
                <a:latin typeface="Courier New" panose="02070309020205020404" pitchFamily="49" charset="0"/>
                <a:cs typeface="Courier New" panose="02070309020205020404" pitchFamily="49" charset="0"/>
              </a:rPr>
              <a:t>print </a:t>
            </a:r>
            <a:r>
              <a:rPr lang="en-GB" sz="1600" dirty="0">
                <a:latin typeface="Courier New" panose="02070309020205020404" pitchFamily="49" charset="0"/>
                <a:cs typeface="Courier New" panose="02070309020205020404" pitchFamily="49" charset="0"/>
              </a:rPr>
              <a:t>(</a:t>
            </a:r>
            <a:r>
              <a:rPr lang="en-GB" sz="1600" dirty="0" err="1">
                <a:latin typeface="Courier New" panose="02070309020205020404" pitchFamily="49" charset="0"/>
                <a:cs typeface="Courier New" panose="02070309020205020404" pitchFamily="49" charset="0"/>
              </a:rPr>
              <a:t>numberSearch</a:t>
            </a:r>
            <a:r>
              <a:rPr lang="en-GB" sz="1600" dirty="0">
                <a:latin typeface="Courier New" panose="02070309020205020404" pitchFamily="49" charset="0"/>
                <a:cs typeface="Courier New" panose="02070309020205020404" pitchFamily="49" charset="0"/>
              </a:rPr>
              <a:t> </a:t>
            </a:r>
            <a:r>
              <a:rPr lang="en-GB" sz="1600" dirty="0">
                <a:solidFill>
                  <a:srgbClr val="FF0000"/>
                </a:solidFill>
                <a:latin typeface="Courier New" panose="02070309020205020404" pitchFamily="49" charset="0"/>
                <a:cs typeface="Courier New" panose="02070309020205020404" pitchFamily="49" charset="0"/>
              </a:rPr>
              <a:t>&amp;</a:t>
            </a:r>
            <a:r>
              <a:rPr lang="en-GB" sz="1600" dirty="0">
                <a:latin typeface="Courier New" panose="02070309020205020404" pitchFamily="49" charset="0"/>
                <a:cs typeface="Courier New" panose="02070309020205020404" pitchFamily="49" charset="0"/>
              </a:rPr>
              <a:t> " appears " </a:t>
            </a:r>
            <a:r>
              <a:rPr lang="en-GB" sz="1600" dirty="0">
                <a:solidFill>
                  <a:srgbClr val="FF0000"/>
                </a:solidFill>
                <a:latin typeface="Courier New" panose="02070309020205020404" pitchFamily="49" charset="0"/>
                <a:cs typeface="Courier New" panose="02070309020205020404" pitchFamily="49" charset="0"/>
              </a:rPr>
              <a:t>&amp;</a:t>
            </a:r>
            <a:r>
              <a:rPr lang="en-GB" sz="1600" dirty="0">
                <a:latin typeface="Courier New" panose="02070309020205020404" pitchFamily="49" charset="0"/>
                <a:cs typeface="Courier New" panose="02070309020205020404" pitchFamily="49" charset="0"/>
              </a:rPr>
              <a:t> quantity </a:t>
            </a:r>
            <a:r>
              <a:rPr lang="en-GB" sz="1600" dirty="0">
                <a:solidFill>
                  <a:srgbClr val="FF0000"/>
                </a:solidFill>
                <a:latin typeface="Courier New" panose="02070309020205020404" pitchFamily="49" charset="0"/>
                <a:cs typeface="Courier New" panose="02070309020205020404" pitchFamily="49" charset="0"/>
              </a:rPr>
              <a:t>&amp;</a:t>
            </a:r>
            <a:r>
              <a:rPr lang="en-GB" sz="1600" dirty="0">
                <a:latin typeface="Courier New" panose="02070309020205020404" pitchFamily="49" charset="0"/>
                <a:cs typeface="Courier New" panose="02070309020205020404" pitchFamily="49" charset="0"/>
              </a:rPr>
              <a:t> " times</a:t>
            </a:r>
            <a:r>
              <a:rPr lang="en-GB" sz="1600" dirty="0" smtClean="0">
                <a:latin typeface="Courier New" panose="02070309020205020404" pitchFamily="49" charset="0"/>
                <a:cs typeface="Courier New" panose="02070309020205020404" pitchFamily="49" charset="0"/>
              </a:rPr>
              <a:t>")</a:t>
            </a:r>
          </a:p>
        </p:txBody>
      </p:sp>
      <p:sp>
        <p:nvSpPr>
          <p:cNvPr id="4" name="TextBox 3"/>
          <p:cNvSpPr txBox="1"/>
          <p:nvPr/>
        </p:nvSpPr>
        <p:spPr>
          <a:xfrm>
            <a:off x="486594" y="5345757"/>
            <a:ext cx="8064896" cy="646331"/>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NB: You could state that the array index starts at 1 and therefore for x = </a:t>
            </a:r>
            <a:r>
              <a:rPr lang="en-GB" dirty="0">
                <a:latin typeface="Arial" panose="020B0604020202020204" pitchFamily="34" charset="0"/>
                <a:cs typeface="Arial" panose="020B0604020202020204" pitchFamily="34" charset="0"/>
              </a:rPr>
              <a:t>1 to </a:t>
            </a:r>
            <a:r>
              <a:rPr lang="en-GB" dirty="0" smtClean="0">
                <a:solidFill>
                  <a:srgbClr val="FF0000"/>
                </a:solidFill>
                <a:latin typeface="Arial" panose="020B0604020202020204" pitchFamily="34" charset="0"/>
                <a:cs typeface="Arial" panose="020B0604020202020204" pitchFamily="34" charset="0"/>
              </a:rPr>
              <a:t>20 </a:t>
            </a:r>
            <a:r>
              <a:rPr lang="en-GB" dirty="0" smtClean="0">
                <a:latin typeface="Arial" panose="020B0604020202020204" pitchFamily="34" charset="0"/>
                <a:cs typeface="Arial" panose="020B0604020202020204" pitchFamily="34" charset="0"/>
              </a:rPr>
              <a:t>could also be viewed as correct in an exam!</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853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Completing Algorithms</a:t>
            </a:r>
            <a:endParaRPr lang="en-GB" dirty="0"/>
          </a:p>
        </p:txBody>
      </p:sp>
      <p:sp>
        <p:nvSpPr>
          <p:cNvPr id="4" name="Text Placeholder 3"/>
          <p:cNvSpPr>
            <a:spLocks noGrp="1"/>
          </p:cNvSpPr>
          <p:nvPr>
            <p:ph idx="1"/>
          </p:nvPr>
        </p:nvSpPr>
        <p:spPr/>
        <p:txBody>
          <a:bodyPr/>
          <a:lstStyle/>
          <a:p>
            <a:r>
              <a:rPr lang="en-GB" dirty="0" smtClean="0"/>
              <a:t>You may be given an incomplete algorithm.</a:t>
            </a:r>
          </a:p>
          <a:p>
            <a:r>
              <a:rPr lang="en-GB" dirty="0" smtClean="0"/>
              <a:t>You will need to complete it.</a:t>
            </a:r>
          </a:p>
          <a:p>
            <a:pPr lvl="1">
              <a:buFont typeface="Arial" panose="020B0604020202020204" pitchFamily="34" charset="0"/>
              <a:buChar char="−"/>
            </a:pPr>
            <a:r>
              <a:rPr lang="en-GB" dirty="0" smtClean="0"/>
              <a:t>It may be some elements are missing.</a:t>
            </a:r>
          </a:p>
          <a:p>
            <a:pPr lvl="1">
              <a:buFont typeface="Arial" panose="020B0604020202020204" pitchFamily="34" charset="0"/>
              <a:buChar char="−"/>
            </a:pPr>
            <a:r>
              <a:rPr lang="en-GB" dirty="0" smtClean="0"/>
              <a:t>Or only part of the algorithm is present.</a:t>
            </a:r>
          </a:p>
          <a:p>
            <a:endParaRPr lang="en-GB" dirty="0" smtClean="0"/>
          </a:p>
          <a:p>
            <a:r>
              <a:rPr lang="en-GB" dirty="0" smtClean="0"/>
              <a:t>Follow the same stages as correcting, but this time, add your own code to finish it.</a:t>
            </a:r>
            <a:endParaRPr lang="en-GB" dirty="0"/>
          </a:p>
        </p:txBody>
      </p:sp>
    </p:spTree>
    <p:extLst>
      <p:ext uri="{BB962C8B-B14F-4D97-AF65-F5344CB8AC3E}">
        <p14:creationId xmlns:p14="http://schemas.microsoft.com/office/powerpoint/2010/main" val="38379325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a:t>
            </a:r>
            <a:endParaRPr lang="en-GB" dirty="0"/>
          </a:p>
        </p:txBody>
      </p:sp>
      <p:sp>
        <p:nvSpPr>
          <p:cNvPr id="4" name="Text Placeholder 2"/>
          <p:cNvSpPr>
            <a:spLocks noGrp="1"/>
          </p:cNvSpPr>
          <p:nvPr>
            <p:ph idx="1"/>
          </p:nvPr>
        </p:nvSpPr>
        <p:spPr>
          <a:xfrm>
            <a:off x="457200" y="1484784"/>
            <a:ext cx="8229600" cy="4277652"/>
          </a:xfrm>
        </p:spPr>
        <p:txBody>
          <a:bodyPr>
            <a:normAutofit/>
          </a:bodyPr>
          <a:lstStyle/>
          <a:p>
            <a:r>
              <a:rPr lang="en-GB" sz="2400" dirty="0" smtClean="0"/>
              <a:t>An algorithm should ask the user to input 10 numbers, which are stored in the array.</a:t>
            </a:r>
          </a:p>
          <a:p>
            <a:r>
              <a:rPr lang="en-GB" sz="2400" dirty="0" smtClean="0"/>
              <a:t>The program then outputs the total of these numbers (added together).</a:t>
            </a:r>
          </a:p>
          <a:p>
            <a:r>
              <a:rPr lang="en-GB" sz="2400" dirty="0" smtClean="0"/>
              <a:t>The program then outputs the average number.</a:t>
            </a:r>
            <a:endParaRPr lang="en-GB" sz="2400" dirty="0"/>
          </a:p>
        </p:txBody>
      </p:sp>
      <p:sp>
        <p:nvSpPr>
          <p:cNvPr id="5" name="TextBox 4"/>
          <p:cNvSpPr txBox="1"/>
          <p:nvPr/>
        </p:nvSpPr>
        <p:spPr>
          <a:xfrm>
            <a:off x="539552" y="3651895"/>
            <a:ext cx="3782608" cy="2308324"/>
          </a:xfrm>
          <a:prstGeom prst="rect">
            <a:avLst/>
          </a:prstGeom>
          <a:noFill/>
          <a:ln w="19050">
            <a:solidFill>
              <a:srgbClr val="7CCFDB"/>
            </a:solidFill>
          </a:ln>
        </p:spPr>
        <p:txBody>
          <a:bodyPr wrap="square" rtlCol="0">
            <a:spAutoFit/>
          </a:bodyPr>
          <a:lstStyle/>
          <a:p>
            <a:r>
              <a:rPr lang="en-GB" sz="1200" dirty="0" smtClean="0">
                <a:latin typeface="Courier New" panose="02070309020205020404" pitchFamily="49" charset="0"/>
                <a:cs typeface="Courier New" panose="02070309020205020404" pitchFamily="49" charset="0"/>
              </a:rPr>
              <a:t>count = ......</a:t>
            </a:r>
          </a:p>
          <a:p>
            <a:r>
              <a:rPr lang="en-GB" sz="1200" dirty="0" smtClean="0">
                <a:latin typeface="Courier New" panose="02070309020205020404" pitchFamily="49" charset="0"/>
                <a:cs typeface="Courier New" panose="02070309020205020404" pitchFamily="49" charset="0"/>
              </a:rPr>
              <a:t>while count &lt;= .....</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   </a:t>
            </a:r>
            <a:r>
              <a:rPr lang="en-GB" sz="1200" dirty="0" err="1" smtClean="0">
                <a:latin typeface="Courier New" panose="02070309020205020404" pitchFamily="49" charset="0"/>
                <a:cs typeface="Courier New" panose="02070309020205020404" pitchFamily="49" charset="0"/>
              </a:rPr>
              <a:t>num</a:t>
            </a:r>
            <a:r>
              <a:rPr lang="en-GB" sz="1200" dirty="0" smtClean="0">
                <a:latin typeface="Courier New" panose="02070309020205020404" pitchFamily="49" charset="0"/>
                <a:cs typeface="Courier New" panose="02070309020205020404" pitchFamily="49" charset="0"/>
              </a:rPr>
              <a:t>[count] = input(“Enter number”)       </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   .....................</a:t>
            </a:r>
          </a:p>
          <a:p>
            <a:r>
              <a:rPr lang="en-GB" sz="1200" dirty="0" err="1" smtClean="0">
                <a:latin typeface="Courier New" panose="02070309020205020404" pitchFamily="49" charset="0"/>
                <a:cs typeface="Courier New" panose="02070309020205020404" pitchFamily="49" charset="0"/>
              </a:rPr>
              <a:t>endwhile</a:t>
            </a:r>
            <a:endParaRPr lang="en-GB" sz="1200" dirty="0" smtClean="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total = 0</a:t>
            </a:r>
          </a:p>
          <a:p>
            <a:r>
              <a:rPr lang="en-GB" sz="1200" dirty="0" smtClean="0">
                <a:latin typeface="Courier New" panose="02070309020205020404" pitchFamily="49" charset="0"/>
                <a:cs typeface="Courier New" panose="02070309020205020404" pitchFamily="49" charset="0"/>
              </a:rPr>
              <a:t>for x = 0 to 9</a:t>
            </a:r>
          </a:p>
          <a:p>
            <a:r>
              <a:rPr lang="en-GB" sz="1200" dirty="0" smtClean="0">
                <a:latin typeface="Courier New" panose="02070309020205020404" pitchFamily="49" charset="0"/>
                <a:cs typeface="Courier New" panose="02070309020205020404" pitchFamily="49" charset="0"/>
              </a:rPr>
              <a:t>	total = total + ..........</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next x</a:t>
            </a:r>
          </a:p>
          <a:p>
            <a:r>
              <a:rPr lang="en-GB" sz="1200" dirty="0" smtClean="0">
                <a:latin typeface="Courier New" panose="02070309020205020404" pitchFamily="49" charset="0"/>
                <a:cs typeface="Courier New" panose="02070309020205020404" pitchFamily="49" charset="0"/>
              </a:rPr>
              <a:t>average = total/10</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a:t>
            </a:r>
          </a:p>
          <a:p>
            <a:r>
              <a:rPr lang="en-GB" sz="1200" dirty="0" smtClean="0">
                <a:latin typeface="Courier New" panose="02070309020205020404" pitchFamily="49" charset="0"/>
                <a:cs typeface="Courier New" panose="02070309020205020404" pitchFamily="49" charset="0"/>
              </a:rPr>
              <a:t>..........................</a:t>
            </a:r>
            <a:endParaRPr lang="en-GB" sz="1200" dirty="0">
              <a:latin typeface="Courier New" panose="02070309020205020404" pitchFamily="49" charset="0"/>
              <a:cs typeface="Courier New" panose="02070309020205020404" pitchFamily="49" charset="0"/>
            </a:endParaRPr>
          </a:p>
        </p:txBody>
      </p:sp>
      <p:sp>
        <p:nvSpPr>
          <p:cNvPr id="6" name="TextBox 5"/>
          <p:cNvSpPr txBox="1"/>
          <p:nvPr/>
        </p:nvSpPr>
        <p:spPr>
          <a:xfrm>
            <a:off x="4788024" y="3651895"/>
            <a:ext cx="3782608" cy="2308324"/>
          </a:xfrm>
          <a:prstGeom prst="rect">
            <a:avLst/>
          </a:prstGeom>
          <a:noFill/>
          <a:ln w="19050">
            <a:solidFill>
              <a:srgbClr val="7CCFDB"/>
            </a:solidFill>
          </a:ln>
        </p:spPr>
        <p:txBody>
          <a:bodyPr wrap="square" rtlCol="0">
            <a:spAutoFit/>
          </a:bodyPr>
          <a:lstStyle/>
          <a:p>
            <a:r>
              <a:rPr lang="en-GB" sz="1200" dirty="0" smtClean="0">
                <a:latin typeface="Courier New" panose="02070309020205020404" pitchFamily="49" charset="0"/>
                <a:cs typeface="Courier New" panose="02070309020205020404" pitchFamily="49" charset="0"/>
              </a:rPr>
              <a:t>count = </a:t>
            </a:r>
            <a:r>
              <a:rPr lang="en-GB" sz="1200" dirty="0" smtClean="0">
                <a:solidFill>
                  <a:srgbClr val="FF0000"/>
                </a:solidFill>
                <a:latin typeface="Courier New" panose="02070309020205020404" pitchFamily="49" charset="0"/>
                <a:cs typeface="Courier New" panose="02070309020205020404" pitchFamily="49" charset="0"/>
              </a:rPr>
              <a:t>0</a:t>
            </a:r>
          </a:p>
          <a:p>
            <a:r>
              <a:rPr lang="en-GB" sz="1200" dirty="0" smtClean="0">
                <a:latin typeface="Courier New" panose="02070309020205020404" pitchFamily="49" charset="0"/>
                <a:cs typeface="Courier New" panose="02070309020205020404" pitchFamily="49" charset="0"/>
              </a:rPr>
              <a:t>while count &lt;= </a:t>
            </a:r>
            <a:r>
              <a:rPr lang="en-GB" sz="1200" dirty="0" smtClean="0">
                <a:solidFill>
                  <a:srgbClr val="FF0000"/>
                </a:solidFill>
                <a:latin typeface="Courier New" panose="02070309020205020404" pitchFamily="49" charset="0"/>
                <a:cs typeface="Courier New" panose="02070309020205020404" pitchFamily="49" charset="0"/>
              </a:rPr>
              <a:t>9</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   </a:t>
            </a:r>
            <a:r>
              <a:rPr lang="en-GB" sz="1200" dirty="0" err="1" smtClean="0">
                <a:latin typeface="Courier New" panose="02070309020205020404" pitchFamily="49" charset="0"/>
                <a:cs typeface="Courier New" panose="02070309020205020404" pitchFamily="49" charset="0"/>
              </a:rPr>
              <a:t>num</a:t>
            </a:r>
            <a:r>
              <a:rPr lang="en-GB" sz="1200" dirty="0" smtClean="0">
                <a:latin typeface="Courier New" panose="02070309020205020404" pitchFamily="49" charset="0"/>
                <a:cs typeface="Courier New" panose="02070309020205020404" pitchFamily="49" charset="0"/>
              </a:rPr>
              <a:t>[count] = input(“Enter number”)  </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   </a:t>
            </a:r>
            <a:r>
              <a:rPr lang="en-GB" sz="1200" dirty="0" smtClean="0">
                <a:solidFill>
                  <a:srgbClr val="FF0000"/>
                </a:solidFill>
                <a:latin typeface="Courier New" panose="02070309020205020404" pitchFamily="49" charset="0"/>
                <a:cs typeface="Courier New" panose="02070309020205020404" pitchFamily="49" charset="0"/>
              </a:rPr>
              <a:t>count = count + 1</a:t>
            </a:r>
          </a:p>
          <a:p>
            <a:r>
              <a:rPr lang="en-GB" sz="1200" dirty="0" err="1" smtClean="0">
                <a:latin typeface="Courier New" panose="02070309020205020404" pitchFamily="49" charset="0"/>
                <a:cs typeface="Courier New" panose="02070309020205020404" pitchFamily="49" charset="0"/>
              </a:rPr>
              <a:t>endwhile</a:t>
            </a:r>
            <a:endParaRPr lang="en-GB" sz="1200" dirty="0" smtClean="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total = 0</a:t>
            </a:r>
          </a:p>
          <a:p>
            <a:r>
              <a:rPr lang="en-GB" sz="1200" dirty="0" smtClean="0">
                <a:latin typeface="Courier New" panose="02070309020205020404" pitchFamily="49" charset="0"/>
                <a:cs typeface="Courier New" panose="02070309020205020404" pitchFamily="49" charset="0"/>
              </a:rPr>
              <a:t>for x = 0 to 9</a:t>
            </a:r>
          </a:p>
          <a:p>
            <a:r>
              <a:rPr lang="en-GB" sz="1200" dirty="0" smtClean="0">
                <a:latin typeface="Courier New" panose="02070309020205020404" pitchFamily="49" charset="0"/>
                <a:cs typeface="Courier New" panose="02070309020205020404" pitchFamily="49" charset="0"/>
              </a:rPr>
              <a:t>	total = total + </a:t>
            </a:r>
            <a:r>
              <a:rPr lang="en-GB" sz="1200" dirty="0" err="1" smtClean="0">
                <a:solidFill>
                  <a:srgbClr val="FF0000"/>
                </a:solidFill>
                <a:latin typeface="Courier New" panose="02070309020205020404" pitchFamily="49" charset="0"/>
                <a:cs typeface="Courier New" panose="02070309020205020404" pitchFamily="49" charset="0"/>
              </a:rPr>
              <a:t>num</a:t>
            </a:r>
            <a:r>
              <a:rPr lang="en-GB" sz="1200" dirty="0" smtClean="0">
                <a:solidFill>
                  <a:srgbClr val="FF0000"/>
                </a:solidFill>
                <a:latin typeface="Courier New" panose="02070309020205020404" pitchFamily="49" charset="0"/>
                <a:cs typeface="Courier New" panose="02070309020205020404" pitchFamily="49" charset="0"/>
              </a:rPr>
              <a:t>[x]</a:t>
            </a:r>
            <a:endParaRPr lang="en-GB" sz="1200" dirty="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next x</a:t>
            </a:r>
          </a:p>
          <a:p>
            <a:r>
              <a:rPr lang="en-GB" sz="1200" dirty="0" smtClean="0">
                <a:latin typeface="Courier New" panose="02070309020205020404" pitchFamily="49" charset="0"/>
                <a:cs typeface="Courier New" panose="02070309020205020404" pitchFamily="49" charset="0"/>
              </a:rPr>
              <a:t>average = total/10</a:t>
            </a:r>
            <a:endParaRPr lang="en-GB" sz="1200" dirty="0">
              <a:latin typeface="Courier New" panose="02070309020205020404" pitchFamily="49" charset="0"/>
              <a:cs typeface="Courier New" panose="02070309020205020404" pitchFamily="49" charset="0"/>
            </a:endParaRPr>
          </a:p>
          <a:p>
            <a:r>
              <a:rPr lang="en-GB" sz="1200" dirty="0" smtClean="0">
                <a:solidFill>
                  <a:srgbClr val="FF0000"/>
                </a:solidFill>
                <a:latin typeface="Courier New" panose="02070309020205020404" pitchFamily="49" charset="0"/>
                <a:cs typeface="Courier New" panose="02070309020205020404" pitchFamily="49" charset="0"/>
              </a:rPr>
              <a:t>print (“The total is “ &amp; total)</a:t>
            </a:r>
          </a:p>
          <a:p>
            <a:r>
              <a:rPr lang="en-GB" sz="1200" dirty="0" smtClean="0">
                <a:solidFill>
                  <a:srgbClr val="FF0000"/>
                </a:solidFill>
                <a:latin typeface="Courier New" panose="02070309020205020404" pitchFamily="49" charset="0"/>
                <a:cs typeface="Courier New" panose="02070309020205020404" pitchFamily="49" charset="0"/>
              </a:rPr>
              <a:t>print (“The average is “ &amp; average)</a:t>
            </a:r>
            <a:endParaRPr lang="en-GB" sz="1200" dirty="0">
              <a:solidFill>
                <a:srgbClr val="FF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99594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4" name="Text Placeholder 2"/>
          <p:cNvSpPr>
            <a:spLocks noGrp="1"/>
          </p:cNvSpPr>
          <p:nvPr>
            <p:ph idx="1"/>
          </p:nvPr>
        </p:nvSpPr>
        <p:spPr/>
        <p:txBody>
          <a:bodyPr/>
          <a:lstStyle/>
          <a:p>
            <a:r>
              <a:rPr lang="en-GB" dirty="0" smtClean="0"/>
              <a:t>Complete the algorithm on your worksheet.</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spTree>
    <p:extLst>
      <p:ext uri="{BB962C8B-B14F-4D97-AF65-F5344CB8AC3E}">
        <p14:creationId xmlns:p14="http://schemas.microsoft.com/office/powerpoint/2010/main" val="242639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 </a:t>
            </a:r>
            <a:r>
              <a:rPr lang="en-GB" dirty="0" smtClean="0"/>
              <a:t>Low</a:t>
            </a:r>
            <a:endParaRPr lang="en-GB" dirty="0"/>
          </a:p>
        </p:txBody>
      </p:sp>
      <p:sp>
        <p:nvSpPr>
          <p:cNvPr id="3" name="Text Placeholder 2"/>
          <p:cNvSpPr>
            <a:spLocks noGrp="1"/>
          </p:cNvSpPr>
          <p:nvPr>
            <p:ph idx="1"/>
          </p:nvPr>
        </p:nvSpPr>
        <p:spPr/>
        <p:txBody>
          <a:bodyPr/>
          <a:lstStyle/>
          <a:p>
            <a:pPr marL="0" indent="0">
              <a:buNone/>
            </a:pPr>
            <a:r>
              <a:rPr lang="en-GB" sz="1600" dirty="0" err="1">
                <a:latin typeface="Courier New" panose="02070309020205020404" pitchFamily="49" charset="0"/>
                <a:cs typeface="Courier New" panose="02070309020205020404" pitchFamily="49" charset="0"/>
              </a:rPr>
              <a:t>mealCost</a:t>
            </a:r>
            <a:r>
              <a:rPr lang="en-GB" sz="1600" dirty="0">
                <a:latin typeface="Courier New" panose="02070309020205020404" pitchFamily="49" charset="0"/>
                <a:cs typeface="Courier New" panose="02070309020205020404" pitchFamily="49" charset="0"/>
              </a:rPr>
              <a:t> = input("Enter the cost of the meal")</a:t>
            </a:r>
          </a:p>
          <a:p>
            <a:pPr marL="0" indent="0">
              <a:buNone/>
            </a:pPr>
            <a:r>
              <a:rPr lang="en-GB" sz="1600" dirty="0" smtClean="0">
                <a:latin typeface="Courier New" panose="02070309020205020404" pitchFamily="49" charset="0"/>
                <a:cs typeface="Courier New" panose="02070309020205020404" pitchFamily="49" charset="0"/>
              </a:rPr>
              <a:t>tip </a:t>
            </a:r>
            <a:r>
              <a:rPr lang="en-GB" sz="1600" dirty="0">
                <a:latin typeface="Courier New" panose="02070309020205020404" pitchFamily="49" charset="0"/>
                <a:cs typeface="Courier New" panose="02070309020205020404" pitchFamily="49" charset="0"/>
              </a:rPr>
              <a:t>= </a:t>
            </a:r>
            <a:r>
              <a:rPr lang="en-GB" sz="1600" dirty="0" err="1">
                <a:solidFill>
                  <a:srgbClr val="FF0000"/>
                </a:solidFill>
                <a:latin typeface="Courier New" panose="02070309020205020404" pitchFamily="49" charset="0"/>
                <a:cs typeface="Courier New" panose="02070309020205020404" pitchFamily="49" charset="0"/>
              </a:rPr>
              <a:t>mealCost</a:t>
            </a:r>
            <a:r>
              <a:rPr lang="en-GB" sz="1600" dirty="0">
                <a:solidFill>
                  <a:srgbClr val="FF0000"/>
                </a:solidFill>
                <a:latin typeface="Courier New" panose="02070309020205020404" pitchFamily="49" charset="0"/>
                <a:cs typeface="Courier New" panose="02070309020205020404" pitchFamily="49" charset="0"/>
              </a:rPr>
              <a:t> </a:t>
            </a:r>
            <a:r>
              <a:rPr lang="en-GB" sz="1600" dirty="0">
                <a:latin typeface="Courier New" panose="02070309020205020404" pitchFamily="49" charset="0"/>
                <a:cs typeface="Courier New" panose="02070309020205020404" pitchFamily="49" charset="0"/>
              </a:rPr>
              <a:t>* 0.1</a:t>
            </a:r>
          </a:p>
          <a:p>
            <a:pPr marL="0" indent="0">
              <a:buNone/>
            </a:pPr>
            <a:r>
              <a:rPr lang="en-GB" sz="1600" dirty="0" err="1" smtClean="0">
                <a:latin typeface="Courier New" panose="02070309020205020404" pitchFamily="49" charset="0"/>
                <a:cs typeface="Courier New" panose="02070309020205020404" pitchFamily="49" charset="0"/>
              </a:rPr>
              <a:t>totalCost</a:t>
            </a:r>
            <a:r>
              <a:rPr lang="en-GB" sz="1600" dirty="0" smtClean="0">
                <a:latin typeface="Courier New" panose="02070309020205020404" pitchFamily="49" charset="0"/>
                <a:cs typeface="Courier New" panose="02070309020205020404" pitchFamily="49" charset="0"/>
              </a:rPr>
              <a:t> </a:t>
            </a:r>
            <a:r>
              <a:rPr lang="en-GB" sz="1600" dirty="0">
                <a:latin typeface="Courier New" panose="02070309020205020404" pitchFamily="49" charset="0"/>
                <a:cs typeface="Courier New" panose="02070309020205020404" pitchFamily="49" charset="0"/>
              </a:rPr>
              <a:t>= </a:t>
            </a:r>
            <a:r>
              <a:rPr lang="en-GB" sz="1600" dirty="0" err="1">
                <a:solidFill>
                  <a:srgbClr val="FF0000"/>
                </a:solidFill>
                <a:latin typeface="Courier New" panose="02070309020205020404" pitchFamily="49" charset="0"/>
                <a:cs typeface="Courier New" panose="02070309020205020404" pitchFamily="49" charset="0"/>
              </a:rPr>
              <a:t>mealCost</a:t>
            </a:r>
            <a:r>
              <a:rPr lang="en-GB" sz="1600" dirty="0">
                <a:solidFill>
                  <a:srgbClr val="FF0000"/>
                </a:solidFill>
                <a:latin typeface="Courier New" panose="02070309020205020404" pitchFamily="49" charset="0"/>
                <a:cs typeface="Courier New" panose="02070309020205020404" pitchFamily="49" charset="0"/>
              </a:rPr>
              <a:t> </a:t>
            </a:r>
            <a:r>
              <a:rPr lang="en-GB" sz="1600" dirty="0">
                <a:latin typeface="Courier New" panose="02070309020205020404" pitchFamily="49" charset="0"/>
                <a:cs typeface="Courier New" panose="02070309020205020404" pitchFamily="49" charset="0"/>
              </a:rPr>
              <a:t>+ </a:t>
            </a:r>
            <a:r>
              <a:rPr lang="en-GB" sz="1600" dirty="0">
                <a:solidFill>
                  <a:srgbClr val="FF0000"/>
                </a:solidFill>
                <a:latin typeface="Courier New" panose="02070309020205020404" pitchFamily="49" charset="0"/>
                <a:cs typeface="Courier New" panose="02070309020205020404" pitchFamily="49" charset="0"/>
              </a:rPr>
              <a:t>tip</a:t>
            </a:r>
          </a:p>
          <a:p>
            <a:pPr marL="0" indent="0">
              <a:buNone/>
            </a:pPr>
            <a:r>
              <a:rPr lang="en-GB" sz="1600" dirty="0" smtClean="0">
                <a:latin typeface="Courier New" panose="02070309020205020404" pitchFamily="49" charset="0"/>
                <a:cs typeface="Courier New" panose="02070309020205020404" pitchFamily="49" charset="0"/>
              </a:rPr>
              <a:t>print</a:t>
            </a:r>
            <a:r>
              <a:rPr lang="en-GB" sz="1600" dirty="0">
                <a:latin typeface="Courier New" panose="02070309020205020404" pitchFamily="49" charset="0"/>
                <a:cs typeface="Courier New" panose="02070309020205020404" pitchFamily="49" charset="0"/>
              </a:rPr>
              <a:t>("The total cost is " &amp; </a:t>
            </a:r>
            <a:r>
              <a:rPr lang="en-GB" sz="1600" dirty="0" err="1">
                <a:solidFill>
                  <a:srgbClr val="FF0000"/>
                </a:solidFill>
                <a:latin typeface="Courier New" panose="02070309020205020404" pitchFamily="49" charset="0"/>
                <a:cs typeface="Courier New" panose="02070309020205020404" pitchFamily="49" charset="0"/>
              </a:rPr>
              <a:t>totalCost</a:t>
            </a:r>
            <a:r>
              <a:rPr lang="en-GB" sz="1600" dirty="0">
                <a:latin typeface="Courier New" panose="02070309020205020404" pitchFamily="49" charset="0"/>
                <a:cs typeface="Courier New" panose="02070309020205020404" pitchFamily="49" charset="0"/>
              </a:rPr>
              <a:t>)</a:t>
            </a:r>
          </a:p>
          <a:p>
            <a:pPr marL="0" indent="0">
              <a:buNone/>
            </a:pPr>
            <a:endParaRPr lang="en-GB"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752507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Answer Medium</a:t>
            </a:r>
            <a:endParaRPr lang="en-GB" dirty="0"/>
          </a:p>
        </p:txBody>
      </p:sp>
      <p:sp>
        <p:nvSpPr>
          <p:cNvPr id="4" name="Content Placeholder 3"/>
          <p:cNvSpPr>
            <a:spLocks noGrp="1"/>
          </p:cNvSpPr>
          <p:nvPr>
            <p:ph idx="1"/>
          </p:nvPr>
        </p:nvSpPr>
        <p:spPr/>
        <p:txBody>
          <a:bodyPr>
            <a:normAutofit fontScale="25000" lnSpcReduction="20000"/>
          </a:bodyPr>
          <a:lstStyle/>
          <a:p>
            <a:pPr marL="0" indent="0">
              <a:lnSpc>
                <a:spcPct val="107000"/>
              </a:lnSpc>
              <a:spcAft>
                <a:spcPts val="0"/>
              </a:spcAft>
              <a:buNone/>
            </a:pPr>
            <a:r>
              <a:rPr lang="en-GB" sz="6400" dirty="0">
                <a:latin typeface="Courier New" panose="02070309020205020404" pitchFamily="49" charset="0"/>
                <a:ea typeface="Calibri" panose="020F0502020204030204" pitchFamily="34" charset="0"/>
                <a:cs typeface="Courier New" panose="02070309020205020404" pitchFamily="49" charset="0"/>
              </a:rPr>
              <a:t>salary = </a:t>
            </a:r>
            <a:r>
              <a:rPr lang="en-GB" sz="6400" dirty="0">
                <a:solidFill>
                  <a:srgbClr val="FF0000"/>
                </a:solidFill>
                <a:latin typeface="Courier New" panose="02070309020205020404" pitchFamily="49" charset="0"/>
                <a:ea typeface="Calibri" panose="020F0502020204030204" pitchFamily="34" charset="0"/>
                <a:cs typeface="Courier New" panose="02070309020205020404" pitchFamily="49" charset="0"/>
              </a:rPr>
              <a:t>input</a:t>
            </a:r>
            <a:r>
              <a:rPr lang="en-GB" sz="6400" dirty="0">
                <a:latin typeface="Courier New" panose="02070309020205020404" pitchFamily="49" charset="0"/>
                <a:ea typeface="Calibri" panose="020F0502020204030204" pitchFamily="34" charset="0"/>
                <a:cs typeface="Courier New" panose="02070309020205020404" pitchFamily="49" charset="0"/>
              </a:rPr>
              <a:t>("Enter your salary")</a:t>
            </a:r>
          </a:p>
          <a:p>
            <a:pPr marL="0" indent="0">
              <a:lnSpc>
                <a:spcPct val="107000"/>
              </a:lnSpc>
              <a:spcAft>
                <a:spcPts val="0"/>
              </a:spcAft>
              <a:buNone/>
            </a:pPr>
            <a:r>
              <a:rPr lang="en-GB" sz="6400" dirty="0" err="1" smtClean="0">
                <a:latin typeface="Courier New" panose="02070309020205020404" pitchFamily="49" charset="0"/>
                <a:ea typeface="Calibri" panose="020F0502020204030204" pitchFamily="34" charset="0"/>
                <a:cs typeface="Courier New" panose="02070309020205020404" pitchFamily="49" charset="0"/>
              </a:rPr>
              <a:t>moneyReceived</a:t>
            </a: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a:solidFill>
                  <a:srgbClr val="FF0000"/>
                </a:solidFill>
                <a:latin typeface="Courier New" panose="02070309020205020404" pitchFamily="49" charset="0"/>
                <a:ea typeface="Calibri" panose="020F0502020204030204" pitchFamily="34" charset="0"/>
                <a:cs typeface="Courier New" panose="02070309020205020404" pitchFamily="49" charset="0"/>
              </a:rPr>
              <a:t>0</a:t>
            </a:r>
          </a:p>
          <a:p>
            <a:pPr marL="0" indent="0">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if </a:t>
            </a:r>
            <a:r>
              <a:rPr lang="en-GB" sz="6400" dirty="0">
                <a:latin typeface="Courier New" panose="02070309020205020404" pitchFamily="49" charset="0"/>
                <a:ea typeface="Calibri" panose="020F0502020204030204" pitchFamily="34" charset="0"/>
                <a:cs typeface="Courier New" panose="02070309020205020404" pitchFamily="49" charset="0"/>
              </a:rPr>
              <a:t>salary &gt; 10600 then</a:t>
            </a:r>
          </a:p>
          <a:p>
            <a:pPr marL="0" indent="0" defTabSz="714375">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err="1" smtClean="0">
                <a:latin typeface="Courier New" panose="02070309020205020404" pitchFamily="49" charset="0"/>
                <a:ea typeface="Calibri" panose="020F0502020204030204" pitchFamily="34" charset="0"/>
                <a:cs typeface="Courier New" panose="02070309020205020404" pitchFamily="49" charset="0"/>
              </a:rPr>
              <a:t>moneyReceived</a:t>
            </a: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10600</a:t>
            </a:r>
          </a:p>
          <a:p>
            <a:pPr marL="0" indent="0" defTabSz="714375">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	salary </a:t>
            </a:r>
            <a:r>
              <a:rPr lang="en-GB" sz="6400" dirty="0">
                <a:latin typeface="Courier New" panose="02070309020205020404" pitchFamily="49" charset="0"/>
                <a:ea typeface="Calibri" panose="020F0502020204030204" pitchFamily="34" charset="0"/>
                <a:cs typeface="Courier New" panose="02070309020205020404" pitchFamily="49" charset="0"/>
              </a:rPr>
              <a:t>= salary – </a:t>
            </a:r>
            <a:r>
              <a:rPr lang="en-GB" sz="6400" dirty="0" smtClean="0">
                <a:latin typeface="Courier New" panose="02070309020205020404" pitchFamily="49" charset="0"/>
                <a:ea typeface="Calibri" panose="020F0502020204030204" pitchFamily="34" charset="0"/>
                <a:cs typeface="Courier New" panose="02070309020205020404" pitchFamily="49" charset="0"/>
              </a:rPr>
              <a:t>10600</a:t>
            </a:r>
          </a:p>
          <a:p>
            <a:pPr marL="0" indent="0" defTabSz="714375">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else</a:t>
            </a:r>
            <a:endParaRPr lang="en-GB" sz="6400" dirty="0">
              <a:latin typeface="Courier New" panose="02070309020205020404" pitchFamily="49" charset="0"/>
              <a:ea typeface="Calibri" panose="020F0502020204030204" pitchFamily="34" charset="0"/>
              <a:cs typeface="Courier New" panose="02070309020205020404" pitchFamily="49" charset="0"/>
            </a:endParaRPr>
          </a:p>
          <a:p>
            <a:pPr marL="0" indent="0" defTabSz="714375">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err="1" smtClean="0">
                <a:latin typeface="Courier New" panose="02070309020205020404" pitchFamily="49" charset="0"/>
                <a:ea typeface="Calibri" panose="020F0502020204030204" pitchFamily="34" charset="0"/>
                <a:cs typeface="Courier New" panose="02070309020205020404" pitchFamily="49" charset="0"/>
              </a:rPr>
              <a:t>moneyReceived</a:t>
            </a: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salary</a:t>
            </a:r>
          </a:p>
          <a:p>
            <a:pPr marL="0" indent="0" defTabSz="714375">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	salary </a:t>
            </a:r>
            <a:r>
              <a:rPr lang="en-GB" sz="6400" dirty="0">
                <a:latin typeface="Courier New" panose="02070309020205020404" pitchFamily="49" charset="0"/>
                <a:ea typeface="Calibri" panose="020F0502020204030204" pitchFamily="34" charset="0"/>
                <a:cs typeface="Courier New" panose="02070309020205020404" pitchFamily="49" charset="0"/>
              </a:rPr>
              <a:t>= 0</a:t>
            </a:r>
          </a:p>
          <a:p>
            <a:pPr marL="0" indent="0">
              <a:lnSpc>
                <a:spcPct val="107000"/>
              </a:lnSpc>
              <a:spcAft>
                <a:spcPts val="0"/>
              </a:spcAft>
              <a:buNone/>
            </a:pPr>
            <a:r>
              <a:rPr lang="en-GB" sz="6400" dirty="0" err="1" smtClean="0">
                <a:latin typeface="Courier New" panose="02070309020205020404" pitchFamily="49" charset="0"/>
                <a:ea typeface="Calibri" panose="020F0502020204030204" pitchFamily="34" charset="0"/>
                <a:cs typeface="Courier New" panose="02070309020205020404" pitchFamily="49" charset="0"/>
              </a:rPr>
              <a:t>endif</a:t>
            </a:r>
            <a:endParaRPr lang="en-GB" sz="6400" dirty="0">
              <a:latin typeface="Courier New" panose="02070309020205020404" pitchFamily="49" charset="0"/>
              <a:ea typeface="Calibri" panose="020F0502020204030204" pitchFamily="34" charset="0"/>
              <a:cs typeface="Courier New" panose="02070309020205020404" pitchFamily="49" charset="0"/>
            </a:endParaRPr>
          </a:p>
          <a:p>
            <a:pPr marL="0" indent="0">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if </a:t>
            </a:r>
            <a:r>
              <a:rPr lang="en-GB" sz="6400" dirty="0">
                <a:latin typeface="Courier New" panose="02070309020205020404" pitchFamily="49" charset="0"/>
                <a:ea typeface="Calibri" panose="020F0502020204030204" pitchFamily="34" charset="0"/>
                <a:cs typeface="Courier New" panose="02070309020205020404" pitchFamily="49" charset="0"/>
              </a:rPr>
              <a:t>salary &gt; </a:t>
            </a:r>
            <a:r>
              <a:rPr lang="en-GB" sz="6400" dirty="0">
                <a:solidFill>
                  <a:srgbClr val="FF0000"/>
                </a:solidFill>
                <a:latin typeface="Courier New" panose="02070309020205020404" pitchFamily="49" charset="0"/>
                <a:ea typeface="Calibri" panose="020F0502020204030204" pitchFamily="34" charset="0"/>
                <a:cs typeface="Courier New" panose="02070309020205020404" pitchFamily="49" charset="0"/>
              </a:rPr>
              <a:t>21185</a:t>
            </a:r>
            <a:r>
              <a:rPr lang="en-GB" sz="6400" dirty="0">
                <a:latin typeface="Courier New" panose="02070309020205020404" pitchFamily="49" charset="0"/>
                <a:ea typeface="Calibri" panose="020F0502020204030204" pitchFamily="34" charset="0"/>
                <a:cs typeface="Courier New" panose="02070309020205020404" pitchFamily="49" charset="0"/>
              </a:rPr>
              <a:t> then</a:t>
            </a:r>
          </a:p>
          <a:p>
            <a:pPr marL="0" indent="0" defTabSz="714375">
              <a:lnSpc>
                <a:spcPct val="107000"/>
              </a:lnSpc>
              <a:spcAft>
                <a:spcPts val="0"/>
              </a:spcAft>
              <a:buNone/>
            </a:pP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err="1" smtClean="0">
                <a:latin typeface="Courier New" panose="02070309020205020404" pitchFamily="49" charset="0"/>
                <a:ea typeface="Calibri" panose="020F0502020204030204" pitchFamily="34" charset="0"/>
                <a:cs typeface="Courier New" panose="02070309020205020404" pitchFamily="49" charset="0"/>
              </a:rPr>
              <a:t>moneyReceived</a:t>
            </a:r>
            <a:r>
              <a:rPr lang="en-GB" sz="6400" dirty="0" smtClean="0">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err="1">
                <a:solidFill>
                  <a:srgbClr val="FF0000"/>
                </a:solidFill>
                <a:latin typeface="Courier New" panose="02070309020205020404" pitchFamily="49" charset="0"/>
                <a:ea typeface="Calibri" panose="020F0502020204030204" pitchFamily="34" charset="0"/>
                <a:cs typeface="Courier New" panose="02070309020205020404" pitchFamily="49" charset="0"/>
              </a:rPr>
              <a:t>moneyReceived</a:t>
            </a:r>
            <a:r>
              <a:rPr lang="en-GB" sz="6400" dirty="0">
                <a:solidFill>
                  <a:srgbClr val="FF0000"/>
                </a:solidFill>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(21185 * 0.8)</a:t>
            </a:r>
          </a:p>
          <a:p>
            <a:pPr marL="0" indent="0" defTabSz="714375">
              <a:lnSpc>
                <a:spcPct val="107000"/>
              </a:lnSpc>
              <a:spcAft>
                <a:spcPts val="0"/>
              </a:spcAft>
              <a:buNone/>
            </a:pP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smtClean="0">
                <a:latin typeface="Courier New" panose="02070309020205020404" pitchFamily="49" charset="0"/>
                <a:ea typeface="Calibri" panose="020F0502020204030204" pitchFamily="34" charset="0"/>
                <a:cs typeface="Courier New" panose="02070309020205020404" pitchFamily="49" charset="0"/>
              </a:rPr>
              <a:t>salary </a:t>
            </a:r>
            <a:r>
              <a:rPr lang="en-GB" sz="6400" dirty="0">
                <a:latin typeface="Courier New" panose="02070309020205020404" pitchFamily="49" charset="0"/>
                <a:ea typeface="Calibri" panose="020F0502020204030204" pitchFamily="34" charset="0"/>
                <a:cs typeface="Courier New" panose="02070309020205020404" pitchFamily="49" charset="0"/>
              </a:rPr>
              <a:t>= salary – 21185</a:t>
            </a:r>
          </a:p>
          <a:p>
            <a:pPr marL="0" indent="0">
              <a:lnSpc>
                <a:spcPct val="107000"/>
              </a:lnSpc>
              <a:spcAft>
                <a:spcPts val="0"/>
              </a:spcAft>
              <a:buNone/>
            </a:pPr>
            <a:r>
              <a:rPr lang="en-GB" sz="6400" dirty="0" smtClean="0">
                <a:latin typeface="Courier New" panose="02070309020205020404" pitchFamily="49" charset="0"/>
                <a:ea typeface="Calibri" panose="020F0502020204030204" pitchFamily="34" charset="0"/>
                <a:cs typeface="Courier New" panose="02070309020205020404" pitchFamily="49" charset="0"/>
              </a:rPr>
              <a:t>else</a:t>
            </a:r>
            <a:endParaRPr lang="en-GB" sz="6400" dirty="0">
              <a:latin typeface="Courier New" panose="02070309020205020404" pitchFamily="49" charset="0"/>
              <a:ea typeface="Calibri" panose="020F0502020204030204" pitchFamily="34" charset="0"/>
              <a:cs typeface="Courier New" panose="02070309020205020404" pitchFamily="49" charset="0"/>
            </a:endParaRPr>
          </a:p>
          <a:p>
            <a:pPr marL="0" indent="0" defTabSz="714375">
              <a:lnSpc>
                <a:spcPct val="107000"/>
              </a:lnSpc>
              <a:spcAft>
                <a:spcPts val="0"/>
              </a:spcAft>
              <a:buNone/>
            </a:pP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err="1" smtClean="0">
                <a:solidFill>
                  <a:srgbClr val="FF0000"/>
                </a:solidFill>
                <a:latin typeface="Courier New" panose="02070309020205020404" pitchFamily="49" charset="0"/>
                <a:ea typeface="Calibri" panose="020F0502020204030204" pitchFamily="34" charset="0"/>
                <a:cs typeface="Courier New" panose="02070309020205020404" pitchFamily="49" charset="0"/>
              </a:rPr>
              <a:t>moneyReceived</a:t>
            </a:r>
            <a:r>
              <a:rPr lang="en-GB" sz="6400" dirty="0" smtClean="0">
                <a:solidFill>
                  <a:srgbClr val="FF0000"/>
                </a:solidFill>
                <a:latin typeface="Courier New" panose="02070309020205020404" pitchFamily="49" charset="0"/>
                <a:ea typeface="Calibri" panose="020F0502020204030204" pitchFamily="34" charset="0"/>
                <a:cs typeface="Courier New" panose="02070309020205020404" pitchFamily="49" charset="0"/>
              </a:rPr>
              <a:t> </a:t>
            </a: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6400" dirty="0">
                <a:latin typeface="Courier New" panose="02070309020205020404" pitchFamily="49" charset="0"/>
                <a:ea typeface="Calibri" panose="020F0502020204030204" pitchFamily="34" charset="0"/>
                <a:cs typeface="Courier New" panose="02070309020205020404" pitchFamily="49" charset="0"/>
              </a:rPr>
              <a:t> + (salary * 0.8)</a:t>
            </a:r>
          </a:p>
          <a:p>
            <a:pPr marL="0" indent="0" defTabSz="714375">
              <a:lnSpc>
                <a:spcPct val="107000"/>
              </a:lnSpc>
              <a:spcAft>
                <a:spcPts val="0"/>
              </a:spcAft>
              <a:buNone/>
            </a:pPr>
            <a:r>
              <a:rPr lang="en-GB" sz="6400" dirty="0">
                <a:latin typeface="Courier New" panose="02070309020205020404" pitchFamily="49" charset="0"/>
                <a:ea typeface="Calibri" panose="020F0502020204030204" pitchFamily="34" charset="0"/>
                <a:cs typeface="Courier New" panose="02070309020205020404" pitchFamily="49" charset="0"/>
              </a:rPr>
              <a:t>	</a:t>
            </a:r>
            <a:r>
              <a:rPr lang="en-GB" sz="6400" dirty="0" smtClean="0">
                <a:latin typeface="Courier New" panose="02070309020205020404" pitchFamily="49" charset="0"/>
                <a:ea typeface="Calibri" panose="020F0502020204030204" pitchFamily="34" charset="0"/>
                <a:cs typeface="Courier New" panose="02070309020205020404" pitchFamily="49" charset="0"/>
              </a:rPr>
              <a:t>salary </a:t>
            </a:r>
            <a:r>
              <a:rPr lang="en-GB" sz="6400" dirty="0">
                <a:latin typeface="Courier New" panose="02070309020205020404" pitchFamily="49" charset="0"/>
                <a:ea typeface="Calibri" panose="020F0502020204030204" pitchFamily="34" charset="0"/>
                <a:cs typeface="Courier New" panose="02070309020205020404" pitchFamily="49" charset="0"/>
              </a:rPr>
              <a:t>= 0</a:t>
            </a:r>
          </a:p>
          <a:p>
            <a:pPr marL="0" indent="0">
              <a:lnSpc>
                <a:spcPct val="107000"/>
              </a:lnSpc>
              <a:spcAft>
                <a:spcPts val="0"/>
              </a:spcAft>
              <a:buNone/>
            </a:pPr>
            <a:r>
              <a:rPr lang="en-GB" sz="6400" dirty="0" err="1" smtClean="0">
                <a:latin typeface="Courier New" panose="02070309020205020404" pitchFamily="49" charset="0"/>
                <a:ea typeface="Calibri" panose="020F0502020204030204" pitchFamily="34" charset="0"/>
                <a:cs typeface="Courier New" panose="02070309020205020404" pitchFamily="49" charset="0"/>
              </a:rPr>
              <a:t>endif</a:t>
            </a:r>
            <a:endParaRPr lang="en-GB" sz="6400" dirty="0">
              <a:latin typeface="Courier New" panose="02070309020205020404" pitchFamily="49" charset="0"/>
              <a:ea typeface="Calibri" panose="020F0502020204030204" pitchFamily="34" charset="0"/>
              <a:cs typeface="Courier New" panose="02070309020205020404" pitchFamily="49" charset="0"/>
            </a:endParaRPr>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3" name="Rectangle 2"/>
          <p:cNvSpPr/>
          <p:nvPr/>
        </p:nvSpPr>
        <p:spPr>
          <a:xfrm>
            <a:off x="107504" y="980728"/>
            <a:ext cx="8712968" cy="270523"/>
          </a:xfrm>
          <a:prstGeom prst="rect">
            <a:avLst/>
          </a:prstGeom>
        </p:spPr>
        <p:txBody>
          <a:bodyPr wrap="square">
            <a:spAutoFit/>
          </a:bodyPr>
          <a:lstStyle/>
          <a:p>
            <a:pPr>
              <a:lnSpc>
                <a:spcPct val="107000"/>
              </a:lnSpc>
              <a:spcAft>
                <a:spcPts val="0"/>
              </a:spcAft>
            </a:pPr>
            <a:r>
              <a:rPr lang="en-GB" sz="1100" dirty="0" smtClean="0">
                <a:latin typeface="Courier New" panose="02070309020205020404" pitchFamily="49" charset="0"/>
                <a:ea typeface="Calibri" panose="020F0502020204030204" pitchFamily="34" charset="0"/>
                <a:cs typeface="Times New Roman" panose="02020603050405020304" pitchFamily="18" charset="0"/>
              </a:rPr>
              <a:t>	</a:t>
            </a:r>
            <a:endParaRPr lang="en-GB"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6554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 Medium</a:t>
            </a:r>
          </a:p>
        </p:txBody>
      </p:sp>
      <p:sp>
        <p:nvSpPr>
          <p:cNvPr id="3" name="Content Placeholder 2"/>
          <p:cNvSpPr>
            <a:spLocks noGrp="1"/>
          </p:cNvSpPr>
          <p:nvPr>
            <p:ph idx="1"/>
          </p:nvPr>
        </p:nvSpPr>
        <p:spPr/>
        <p:txBody>
          <a:bodyPr>
            <a:normAutofit/>
          </a:bodyPr>
          <a:lstStyle/>
          <a:p>
            <a:pPr marL="0" indent="0">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if salary &gt; 118215 then</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(118215 * 0.6)</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	salary = </a:t>
            </a:r>
            <a:r>
              <a:rPr lang="en-GB" sz="1600" dirty="0">
                <a:solidFill>
                  <a:srgbClr val="FF0000"/>
                </a:solidFill>
                <a:latin typeface="Courier New" panose="02070309020205020404" pitchFamily="49" charset="0"/>
                <a:ea typeface="Calibri" panose="020F0502020204030204" pitchFamily="34" charset="0"/>
                <a:cs typeface="Courier New" panose="02070309020205020404" pitchFamily="49" charset="0"/>
              </a:rPr>
              <a:t>salary – 118215</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else</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(salary * 0.6)</a:t>
            </a:r>
          </a:p>
          <a:p>
            <a:pPr marL="0" indent="0">
              <a:lnSpc>
                <a:spcPct val="107000"/>
              </a:lnSpc>
              <a:spcAft>
                <a:spcPts val="0"/>
              </a:spcAft>
              <a:buNone/>
            </a:pPr>
            <a:r>
              <a:rPr lang="en-GB" sz="1600" dirty="0" err="1">
                <a:latin typeface="Courier New" panose="02070309020205020404" pitchFamily="49" charset="0"/>
                <a:ea typeface="Calibri" panose="020F0502020204030204" pitchFamily="34" charset="0"/>
                <a:cs typeface="Courier New" panose="02070309020205020404" pitchFamily="49" charset="0"/>
              </a:rPr>
              <a:t>endif</a:t>
            </a:r>
            <a:endParaRPr lang="en-GB" sz="1600" dirty="0">
              <a:latin typeface="Courier New" panose="02070309020205020404" pitchFamily="49" charset="0"/>
              <a:ea typeface="Calibri" panose="020F0502020204030204" pitchFamily="34" charset="0"/>
              <a:cs typeface="Courier New" panose="02070309020205020404" pitchFamily="49" charset="0"/>
            </a:endParaRPr>
          </a:p>
          <a:p>
            <a:pPr marL="0" indent="0">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if salary &gt; 0 then</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a:t>
            </a:r>
            <a:r>
              <a:rPr lang="en-GB" sz="1600" dirty="0" err="1">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 + </a:t>
            </a:r>
            <a:r>
              <a:rPr lang="en-GB" sz="1600" dirty="0">
                <a:solidFill>
                  <a:srgbClr val="FF0000"/>
                </a:solidFill>
                <a:latin typeface="Courier New" panose="02070309020205020404" pitchFamily="49" charset="0"/>
                <a:ea typeface="Calibri" panose="020F0502020204030204" pitchFamily="34" charset="0"/>
                <a:cs typeface="Courier New" panose="02070309020205020404" pitchFamily="49" charset="0"/>
              </a:rPr>
              <a:t>(salary * 0.55)</a:t>
            </a:r>
          </a:p>
          <a:p>
            <a:pPr marL="0" indent="0" defTabSz="714375">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	salary = 0</a:t>
            </a:r>
          </a:p>
          <a:p>
            <a:pPr marL="0" indent="0">
              <a:lnSpc>
                <a:spcPct val="107000"/>
              </a:lnSpc>
              <a:spcAft>
                <a:spcPts val="0"/>
              </a:spcAft>
              <a:buNone/>
            </a:pPr>
            <a:r>
              <a:rPr lang="en-GB" sz="1600" dirty="0" err="1">
                <a:latin typeface="Courier New" panose="02070309020205020404" pitchFamily="49" charset="0"/>
                <a:ea typeface="Calibri" panose="020F0502020204030204" pitchFamily="34" charset="0"/>
                <a:cs typeface="Courier New" panose="02070309020205020404" pitchFamily="49" charset="0"/>
              </a:rPr>
              <a:t>endif</a:t>
            </a:r>
            <a:endParaRPr lang="en-GB" sz="1600" dirty="0">
              <a:latin typeface="Courier New" panose="02070309020205020404" pitchFamily="49" charset="0"/>
              <a:ea typeface="Calibri" panose="020F0502020204030204" pitchFamily="34" charset="0"/>
              <a:cs typeface="Courier New" panose="02070309020205020404" pitchFamily="49" charset="0"/>
            </a:endParaRPr>
          </a:p>
          <a:p>
            <a:pPr marL="0" indent="0">
              <a:lnSpc>
                <a:spcPct val="107000"/>
              </a:lnSpc>
              <a:spcAft>
                <a:spcPts val="0"/>
              </a:spcAft>
              <a:buNone/>
            </a:pPr>
            <a:r>
              <a:rPr lang="en-GB" sz="1600" dirty="0">
                <a:latin typeface="Courier New" panose="02070309020205020404" pitchFamily="49" charset="0"/>
                <a:ea typeface="Calibri" panose="020F0502020204030204" pitchFamily="34" charset="0"/>
                <a:cs typeface="Courier New" panose="02070309020205020404" pitchFamily="49" charset="0"/>
              </a:rPr>
              <a:t>print (</a:t>
            </a:r>
            <a:r>
              <a:rPr lang="en-GB" sz="1600" dirty="0" err="1">
                <a:solidFill>
                  <a:srgbClr val="FF0000"/>
                </a:solidFill>
                <a:latin typeface="Courier New" panose="02070309020205020404" pitchFamily="49" charset="0"/>
                <a:ea typeface="Calibri" panose="020F0502020204030204" pitchFamily="34" charset="0"/>
                <a:cs typeface="Courier New" panose="02070309020205020404" pitchFamily="49" charset="0"/>
              </a:rPr>
              <a:t>moneyReceived</a:t>
            </a:r>
            <a:r>
              <a:rPr lang="en-GB" sz="1600" dirty="0">
                <a:latin typeface="Courier New" panose="02070309020205020404" pitchFamily="49" charset="0"/>
                <a:ea typeface="Calibri" panose="020F0502020204030204" pitchFamily="34" charset="0"/>
                <a:cs typeface="Courier New" panose="02070309020205020404" pitchFamily="49" charset="0"/>
              </a:rPr>
              <a:t>)</a:t>
            </a:r>
          </a:p>
          <a:p>
            <a:pPr marL="0" indent="0">
              <a:buNone/>
            </a:pPr>
            <a:endParaRPr lang="en-GB" dirty="0"/>
          </a:p>
        </p:txBody>
      </p:sp>
    </p:spTree>
    <p:extLst>
      <p:ext uri="{BB962C8B-B14F-4D97-AF65-F5344CB8AC3E}">
        <p14:creationId xmlns:p14="http://schemas.microsoft.com/office/powerpoint/2010/main" val="1141297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Answer High</a:t>
            </a:r>
            <a:endParaRPr lang="en-GB" dirty="0"/>
          </a:p>
        </p:txBody>
      </p:sp>
      <p:sp>
        <p:nvSpPr>
          <p:cNvPr id="3" name="Text Placeholder 2"/>
          <p:cNvSpPr>
            <a:spLocks noGrp="1"/>
          </p:cNvSpPr>
          <p:nvPr>
            <p:ph idx="1"/>
          </p:nvPr>
        </p:nvSpPr>
        <p:spPr/>
        <p:txBody>
          <a:bodyPr>
            <a:normAutofit fontScale="92500" lnSpcReduction="20000"/>
          </a:bodyPr>
          <a:lstStyle/>
          <a:p>
            <a:pPr marL="0" indent="0">
              <a:buNone/>
            </a:pPr>
            <a:r>
              <a:rPr lang="en-GB" sz="1700" dirty="0" smtClean="0">
                <a:latin typeface="Courier New" panose="02070309020205020404" pitchFamily="49" charset="0"/>
                <a:cs typeface="Courier New" panose="02070309020205020404" pitchFamily="49" charset="0"/>
              </a:rPr>
              <a:t>for </a:t>
            </a:r>
            <a:r>
              <a:rPr lang="en-GB" sz="1700" dirty="0">
                <a:latin typeface="Courier New" panose="02070309020205020404" pitchFamily="49" charset="0"/>
                <a:cs typeface="Courier New" panose="02070309020205020404" pitchFamily="49" charset="0"/>
              </a:rPr>
              <a:t>x = 0 to 9</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a:latin typeface="Courier New" panose="02070309020205020404" pitchFamily="49" charset="0"/>
                <a:cs typeface="Courier New" panose="02070309020205020404" pitchFamily="49" charset="0"/>
              </a:rPr>
              <a:t>array3[x] = array1[x] + </a:t>
            </a:r>
            <a:r>
              <a:rPr lang="en-GB" sz="1700" dirty="0">
                <a:solidFill>
                  <a:srgbClr val="FF0000"/>
                </a:solidFill>
                <a:latin typeface="Courier New" panose="02070309020205020404" pitchFamily="49" charset="0"/>
                <a:cs typeface="Courier New" panose="02070309020205020404" pitchFamily="49" charset="0"/>
              </a:rPr>
              <a:t>array2[x]</a:t>
            </a:r>
          </a:p>
          <a:p>
            <a:pPr marL="0" indent="0">
              <a:buNone/>
            </a:pPr>
            <a:r>
              <a:rPr lang="en-GB" sz="1700" dirty="0" smtClean="0">
                <a:latin typeface="Courier New" panose="02070309020205020404" pitchFamily="49" charset="0"/>
                <a:cs typeface="Courier New" panose="02070309020205020404" pitchFamily="49" charset="0"/>
              </a:rPr>
              <a:t>next </a:t>
            </a:r>
            <a:r>
              <a:rPr lang="en-GB" sz="1700" dirty="0">
                <a:latin typeface="Courier New" panose="02070309020205020404" pitchFamily="49" charset="0"/>
                <a:cs typeface="Courier New" panose="02070309020205020404" pitchFamily="49" charset="0"/>
              </a:rPr>
              <a:t>x</a:t>
            </a:r>
          </a:p>
          <a:p>
            <a:pPr marL="0" indent="0">
              <a:buNone/>
            </a:pPr>
            <a:r>
              <a:rPr lang="en-GB" sz="1700" dirty="0">
                <a:latin typeface="Courier New" panose="02070309020205020404" pitchFamily="49" charset="0"/>
                <a:cs typeface="Courier New" panose="02070309020205020404" pitchFamily="49" charset="0"/>
              </a:rPr>
              <a:t> </a:t>
            </a:r>
          </a:p>
          <a:p>
            <a:pPr marL="0" indent="0">
              <a:buNone/>
            </a:pPr>
            <a:r>
              <a:rPr lang="en-GB" sz="1700" dirty="0" smtClean="0">
                <a:latin typeface="Courier New" panose="02070309020205020404" pitchFamily="49" charset="0"/>
                <a:cs typeface="Courier New" panose="02070309020205020404" pitchFamily="49" charset="0"/>
              </a:rPr>
              <a:t>largest </a:t>
            </a:r>
            <a:r>
              <a:rPr lang="en-GB" sz="1700" dirty="0">
                <a:latin typeface="Courier New" panose="02070309020205020404" pitchFamily="49" charset="0"/>
                <a:cs typeface="Courier New" panose="02070309020205020404" pitchFamily="49" charset="0"/>
              </a:rPr>
              <a:t>= 0</a:t>
            </a:r>
          </a:p>
          <a:p>
            <a:pPr marL="0" indent="0">
              <a:buNone/>
            </a:pPr>
            <a:r>
              <a:rPr lang="en-GB" sz="1700" dirty="0" smtClean="0">
                <a:latin typeface="Courier New" panose="02070309020205020404" pitchFamily="49" charset="0"/>
                <a:cs typeface="Courier New" panose="02070309020205020404" pitchFamily="49" charset="0"/>
              </a:rPr>
              <a:t>smallest </a:t>
            </a:r>
            <a:r>
              <a:rPr lang="en-GB" sz="1700" dirty="0">
                <a:latin typeface="Courier New" panose="02070309020205020404" pitchFamily="49" charset="0"/>
                <a:cs typeface="Courier New" panose="02070309020205020404" pitchFamily="49" charset="0"/>
              </a:rPr>
              <a:t>= </a:t>
            </a:r>
            <a:r>
              <a:rPr lang="en-GB" sz="1700" dirty="0">
                <a:solidFill>
                  <a:srgbClr val="FF0000"/>
                </a:solidFill>
                <a:latin typeface="Courier New" panose="02070309020205020404" pitchFamily="49" charset="0"/>
                <a:cs typeface="Courier New" panose="02070309020205020404" pitchFamily="49" charset="0"/>
              </a:rPr>
              <a:t>999</a:t>
            </a:r>
          </a:p>
          <a:p>
            <a:pPr marL="0" indent="0">
              <a:buNone/>
            </a:pPr>
            <a:r>
              <a:rPr lang="en-GB" sz="1700" dirty="0">
                <a:latin typeface="Courier New" panose="02070309020205020404" pitchFamily="49" charset="0"/>
                <a:cs typeface="Courier New" panose="02070309020205020404" pitchFamily="49" charset="0"/>
              </a:rPr>
              <a:t> </a:t>
            </a:r>
          </a:p>
          <a:p>
            <a:pPr marL="0" indent="0">
              <a:buNone/>
            </a:pPr>
            <a:r>
              <a:rPr lang="en-GB" sz="1700" dirty="0" smtClean="0">
                <a:latin typeface="Courier New" panose="02070309020205020404" pitchFamily="49" charset="0"/>
                <a:cs typeface="Courier New" panose="02070309020205020404" pitchFamily="49" charset="0"/>
              </a:rPr>
              <a:t>for </a:t>
            </a:r>
            <a:r>
              <a:rPr lang="en-GB" sz="1700" dirty="0">
                <a:latin typeface="Courier New" panose="02070309020205020404" pitchFamily="49" charset="0"/>
                <a:cs typeface="Courier New" panose="02070309020205020404" pitchFamily="49" charset="0"/>
              </a:rPr>
              <a:t>y = 0 to 9</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a:latin typeface="Courier New" panose="02070309020205020404" pitchFamily="49" charset="0"/>
                <a:cs typeface="Courier New" panose="02070309020205020404" pitchFamily="49" charset="0"/>
              </a:rPr>
              <a:t>if array[x] &gt; </a:t>
            </a:r>
            <a:r>
              <a:rPr lang="en-GB" sz="1700" dirty="0">
                <a:solidFill>
                  <a:srgbClr val="FF0000"/>
                </a:solidFill>
                <a:latin typeface="Courier New" panose="02070309020205020404" pitchFamily="49" charset="0"/>
                <a:cs typeface="Courier New" panose="02070309020205020404" pitchFamily="49" charset="0"/>
              </a:rPr>
              <a:t>largest</a:t>
            </a:r>
            <a:r>
              <a:rPr lang="en-GB" sz="1700" dirty="0">
                <a:latin typeface="Courier New" panose="02070309020205020404" pitchFamily="49" charset="0"/>
                <a:cs typeface="Courier New" panose="02070309020205020404" pitchFamily="49" charset="0"/>
              </a:rPr>
              <a:t> then</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a:latin typeface="Courier New" panose="02070309020205020404" pitchFamily="49" charset="0"/>
                <a:cs typeface="Courier New" panose="02070309020205020404" pitchFamily="49" charset="0"/>
              </a:rPr>
              <a:t>largest = array[x]</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err="1">
                <a:latin typeface="Courier New" panose="02070309020205020404" pitchFamily="49" charset="0"/>
                <a:cs typeface="Courier New" panose="02070309020205020404" pitchFamily="49" charset="0"/>
              </a:rPr>
              <a:t>elseif</a:t>
            </a:r>
            <a:r>
              <a:rPr lang="en-GB" sz="1700" dirty="0">
                <a:latin typeface="Courier New" panose="02070309020205020404" pitchFamily="49" charset="0"/>
                <a:cs typeface="Courier New" panose="02070309020205020404" pitchFamily="49" charset="0"/>
              </a:rPr>
              <a:t> array[x] &lt; </a:t>
            </a:r>
            <a:r>
              <a:rPr lang="en-GB" sz="1700" dirty="0">
                <a:solidFill>
                  <a:srgbClr val="FF0000"/>
                </a:solidFill>
                <a:latin typeface="Courier New" panose="02070309020205020404" pitchFamily="49" charset="0"/>
                <a:cs typeface="Courier New" panose="02070309020205020404" pitchFamily="49" charset="0"/>
              </a:rPr>
              <a:t>smallest</a:t>
            </a:r>
            <a:r>
              <a:rPr lang="en-GB" sz="1700" dirty="0">
                <a:latin typeface="Courier New" panose="02070309020205020404" pitchFamily="49" charset="0"/>
                <a:cs typeface="Courier New" panose="02070309020205020404" pitchFamily="49" charset="0"/>
              </a:rPr>
              <a:t> then</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a:solidFill>
                  <a:srgbClr val="FF0000"/>
                </a:solidFill>
                <a:latin typeface="Courier New" panose="02070309020205020404" pitchFamily="49" charset="0"/>
                <a:cs typeface="Courier New" panose="02070309020205020404" pitchFamily="49" charset="0"/>
              </a:rPr>
              <a:t>smallest = array[x]</a:t>
            </a:r>
          </a:p>
          <a:p>
            <a:pPr marL="0" indent="0">
              <a:buNone/>
            </a:pPr>
            <a:r>
              <a:rPr lang="en-GB" sz="1700" dirty="0" smtClean="0">
                <a:latin typeface="Courier New" panose="02070309020205020404" pitchFamily="49" charset="0"/>
                <a:cs typeface="Courier New" panose="02070309020205020404" pitchFamily="49" charset="0"/>
              </a:rPr>
              <a:t>    </a:t>
            </a:r>
            <a:r>
              <a:rPr lang="en-GB" sz="1700" dirty="0" err="1">
                <a:latin typeface="Courier New" panose="02070309020205020404" pitchFamily="49" charset="0"/>
                <a:cs typeface="Courier New" panose="02070309020205020404" pitchFamily="49" charset="0"/>
              </a:rPr>
              <a:t>endif</a:t>
            </a:r>
            <a:endParaRPr lang="en-GB" sz="1700" dirty="0">
              <a:latin typeface="Courier New" panose="02070309020205020404" pitchFamily="49" charset="0"/>
              <a:cs typeface="Courier New" panose="02070309020205020404" pitchFamily="49" charset="0"/>
            </a:endParaRPr>
          </a:p>
          <a:p>
            <a:pPr marL="0" indent="0">
              <a:buNone/>
            </a:pPr>
            <a:r>
              <a:rPr lang="en-GB" sz="1700" dirty="0" smtClean="0">
                <a:latin typeface="Courier New" panose="02070309020205020404" pitchFamily="49" charset="0"/>
                <a:cs typeface="Courier New" panose="02070309020205020404" pitchFamily="49" charset="0"/>
              </a:rPr>
              <a:t>next </a:t>
            </a:r>
            <a:r>
              <a:rPr lang="en-GB" sz="1700" dirty="0">
                <a:latin typeface="Courier New" panose="02070309020205020404" pitchFamily="49" charset="0"/>
                <a:cs typeface="Courier New" panose="02070309020205020404" pitchFamily="49" charset="0"/>
              </a:rPr>
              <a:t>y</a:t>
            </a:r>
          </a:p>
          <a:p>
            <a:pPr marL="0" indent="0">
              <a:buNone/>
            </a:pPr>
            <a:r>
              <a:rPr lang="en-GB" sz="1700" dirty="0">
                <a:latin typeface="Courier New" panose="02070309020205020404" pitchFamily="49" charset="0"/>
                <a:cs typeface="Courier New" panose="02070309020205020404" pitchFamily="49" charset="0"/>
              </a:rPr>
              <a:t> </a:t>
            </a:r>
          </a:p>
          <a:p>
            <a:pPr marL="0" indent="0">
              <a:buNone/>
            </a:pPr>
            <a:r>
              <a:rPr lang="en-GB" sz="1700" dirty="0" smtClean="0">
                <a:latin typeface="Courier New" panose="02070309020205020404" pitchFamily="49" charset="0"/>
                <a:cs typeface="Courier New" panose="02070309020205020404" pitchFamily="49" charset="0"/>
              </a:rPr>
              <a:t>print </a:t>
            </a:r>
            <a:r>
              <a:rPr lang="en-GB" sz="1700" dirty="0">
                <a:latin typeface="Courier New" panose="02070309020205020404" pitchFamily="49" charset="0"/>
                <a:cs typeface="Courier New" panose="02070309020205020404" pitchFamily="49" charset="0"/>
              </a:rPr>
              <a:t>("The smallest is " &amp; smallest)</a:t>
            </a:r>
          </a:p>
          <a:p>
            <a:pPr marL="0" indent="0">
              <a:buNone/>
            </a:pPr>
            <a:r>
              <a:rPr lang="en-GB" sz="1700" dirty="0" smtClean="0">
                <a:latin typeface="Courier New" panose="02070309020205020404" pitchFamily="49" charset="0"/>
                <a:cs typeface="Courier New" panose="02070309020205020404" pitchFamily="49" charset="0"/>
              </a:rPr>
              <a:t>print</a:t>
            </a:r>
            <a:r>
              <a:rPr lang="en-GB" sz="1700" dirty="0">
                <a:latin typeface="Courier New" panose="02070309020205020404" pitchFamily="49" charset="0"/>
                <a:cs typeface="Courier New" panose="02070309020205020404" pitchFamily="49" charset="0"/>
              </a:rPr>
              <a:t>(</a:t>
            </a:r>
            <a:r>
              <a:rPr lang="en-GB" sz="1700" dirty="0">
                <a:solidFill>
                  <a:srgbClr val="FF0000"/>
                </a:solidFill>
                <a:latin typeface="Courier New" panose="02070309020205020404" pitchFamily="49" charset="0"/>
                <a:cs typeface="Courier New" panose="02070309020205020404" pitchFamily="49" charset="0"/>
              </a:rPr>
              <a:t>"The largest is " &amp; largest</a:t>
            </a:r>
            <a:r>
              <a:rPr lang="en-GB" sz="1700" dirty="0" smtClean="0">
                <a:latin typeface="Courier New" panose="02070309020205020404" pitchFamily="49" charset="0"/>
                <a:cs typeface="Courier New" panose="02070309020205020404" pitchFamily="49" charset="0"/>
              </a:rPr>
              <a:t>)</a:t>
            </a:r>
            <a:endParaRPr lang="en-GB" sz="17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441334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b="1" dirty="0">
              <a:solidFill>
                <a:srgbClr val="002060"/>
              </a:solidFill>
            </a:endParaRPr>
          </a:p>
        </p:txBody>
      </p:sp>
      <p:sp>
        <p:nvSpPr>
          <p:cNvPr id="3" name="Text Placeholder 2"/>
          <p:cNvSpPr>
            <a:spLocks noGrp="1"/>
          </p:cNvSpPr>
          <p:nvPr>
            <p:ph idx="1"/>
          </p:nvPr>
        </p:nvSpPr>
        <p:spPr/>
        <p:txBody>
          <a:bodyPr/>
          <a:lstStyle/>
          <a:p>
            <a:pPr marL="0" lvl="0" indent="0" algn="ctr">
              <a:buNone/>
            </a:pPr>
            <a:r>
              <a:rPr lang="en-GB" b="1" dirty="0"/>
              <a:t>Is everything perfect first time</a:t>
            </a:r>
            <a:r>
              <a:rPr lang="en-GB" b="1" dirty="0" smtClean="0"/>
              <a:t>?</a:t>
            </a:r>
            <a:endParaRPr lang="en-GB" dirty="0"/>
          </a:p>
          <a:p>
            <a:pPr marL="0" lvl="0" indent="0">
              <a:buNone/>
            </a:pPr>
            <a:endParaRPr lang="en-GB" dirty="0"/>
          </a:p>
          <a:p>
            <a:pPr marL="0" lvl="0" indent="0">
              <a:buNone/>
            </a:pPr>
            <a:r>
              <a:rPr lang="en-GB" dirty="0" smtClean="0"/>
              <a:t>No!  Especially not in programming.</a:t>
            </a:r>
          </a:p>
          <a:p>
            <a:pPr marL="0" lvl="0" indent="0">
              <a:buNone/>
            </a:pPr>
            <a:r>
              <a:rPr lang="en-GB" dirty="0" smtClean="0"/>
              <a:t>It is expected and not a weakness.</a:t>
            </a:r>
          </a:p>
          <a:p>
            <a:pPr marL="0" lvl="0" indent="0">
              <a:buNone/>
            </a:pPr>
            <a:r>
              <a:rPr lang="en-GB" dirty="0" smtClean="0"/>
              <a:t>The challenge is finding and correcting the errors.</a:t>
            </a:r>
          </a:p>
        </p:txBody>
      </p:sp>
    </p:spTree>
    <p:extLst>
      <p:ext uri="{BB962C8B-B14F-4D97-AF65-F5344CB8AC3E}">
        <p14:creationId xmlns:p14="http://schemas.microsoft.com/office/powerpoint/2010/main" val="10306339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lstStyle/>
          <a:p>
            <a:r>
              <a:rPr lang="en-GB" sz="2800" dirty="0"/>
              <a:t>Use multiple choice questions for this unit of </a:t>
            </a:r>
            <a:r>
              <a:rPr lang="en-GB" sz="2800" dirty="0" smtClean="0"/>
              <a:t>work</a:t>
            </a:r>
            <a:r>
              <a:rPr lang="en-GB" dirty="0" smtClean="0"/>
              <a:t>.</a:t>
            </a:r>
            <a:endParaRPr lang="en-GB" sz="2800"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4000" dirty="0"/>
          </a:p>
        </p:txBody>
      </p:sp>
    </p:spTree>
    <p:extLst>
      <p:ext uri="{BB962C8B-B14F-4D97-AF65-F5344CB8AC3E}">
        <p14:creationId xmlns:p14="http://schemas.microsoft.com/office/powerpoint/2010/main" val="1422187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5"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Be able to find and correct errors in </a:t>
            </a:r>
            <a:r>
              <a:rPr lang="en-GB" dirty="0" smtClean="0"/>
              <a:t>algorithms.</a:t>
            </a:r>
            <a:endParaRPr lang="en-GB" dirty="0"/>
          </a:p>
          <a:p>
            <a:r>
              <a:rPr lang="en-GB" dirty="0"/>
              <a:t>Be able to complete algorithms where code is </a:t>
            </a:r>
            <a:r>
              <a:rPr lang="en-GB" dirty="0" smtClean="0"/>
              <a:t>missing.</a:t>
            </a:r>
            <a:endParaRPr lang="en-GB" sz="3200" dirty="0"/>
          </a:p>
        </p:txBody>
      </p:sp>
    </p:spTree>
    <p:extLst>
      <p:ext uri="{BB962C8B-B14F-4D97-AF65-F5344CB8AC3E}">
        <p14:creationId xmlns:p14="http://schemas.microsoft.com/office/powerpoint/2010/main" val="2582058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lstStyle/>
          <a:p>
            <a:r>
              <a:rPr lang="en-GB" dirty="0" smtClean="0"/>
              <a:t>You are presented with a pseudocode algorithm that doesn’t work.</a:t>
            </a:r>
          </a:p>
          <a:p>
            <a:r>
              <a:rPr lang="en-GB" dirty="0" smtClean="0"/>
              <a:t>How will you find and fix the errors?  What do you do?</a:t>
            </a:r>
            <a:endParaRPr lang="en-GB" dirty="0"/>
          </a:p>
        </p:txBody>
      </p:sp>
    </p:spTree>
    <p:extLst>
      <p:ext uri="{BB962C8B-B14F-4D97-AF65-F5344CB8AC3E}">
        <p14:creationId xmlns:p14="http://schemas.microsoft.com/office/powerpoint/2010/main" val="727039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p:txBody>
          <a:bodyPr/>
          <a:lstStyle/>
          <a:p>
            <a:pPr lvl="0"/>
            <a:r>
              <a:rPr lang="en-GB" b="1" dirty="0"/>
              <a:t>Dry run </a:t>
            </a:r>
            <a:r>
              <a:rPr lang="en-GB" dirty="0"/>
              <a:t>– walking through an algorithm which sample data, running each step </a:t>
            </a:r>
            <a:r>
              <a:rPr lang="en-GB" dirty="0" smtClean="0"/>
              <a:t>manually.</a:t>
            </a:r>
          </a:p>
          <a:p>
            <a:pPr lvl="0"/>
            <a:r>
              <a:rPr lang="en-GB" b="1" dirty="0" smtClean="0"/>
              <a:t>Trace Table </a:t>
            </a:r>
            <a:r>
              <a:rPr lang="en-GB" dirty="0" smtClean="0"/>
              <a:t>– a table that follows the values of variables to check for accuracy.</a:t>
            </a:r>
            <a:endParaRPr lang="en-GB" dirty="0"/>
          </a:p>
          <a:p>
            <a:endParaRPr lang="en-GB" dirty="0"/>
          </a:p>
        </p:txBody>
      </p:sp>
    </p:spTree>
    <p:extLst>
      <p:ext uri="{BB962C8B-B14F-4D97-AF65-F5344CB8AC3E}">
        <p14:creationId xmlns:p14="http://schemas.microsoft.com/office/powerpoint/2010/main" val="1828064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Correcting algorithms</a:t>
            </a:r>
            <a:endParaRPr lang="en-GB" dirty="0"/>
          </a:p>
        </p:txBody>
      </p:sp>
      <p:sp>
        <p:nvSpPr>
          <p:cNvPr id="4" name="Text Placeholder 3"/>
          <p:cNvSpPr>
            <a:spLocks noGrp="1"/>
          </p:cNvSpPr>
          <p:nvPr>
            <p:ph idx="1"/>
          </p:nvPr>
        </p:nvSpPr>
        <p:spPr/>
        <p:txBody>
          <a:bodyPr>
            <a:noAutofit/>
          </a:bodyPr>
          <a:lstStyle/>
          <a:p>
            <a:r>
              <a:rPr lang="en-GB" dirty="0" smtClean="0"/>
              <a:t>You may be given a description of a problem, and an algorithm to solve the problem.</a:t>
            </a:r>
          </a:p>
          <a:p>
            <a:r>
              <a:rPr lang="en-GB" dirty="0" smtClean="0"/>
              <a:t>The algorithm may not work.</a:t>
            </a:r>
          </a:p>
          <a:p>
            <a:r>
              <a:rPr lang="en-GB" dirty="0" smtClean="0"/>
              <a:t>You need to find and correct the errors.</a:t>
            </a:r>
          </a:p>
        </p:txBody>
      </p:sp>
    </p:spTree>
    <p:extLst>
      <p:ext uri="{BB962C8B-B14F-4D97-AF65-F5344CB8AC3E}">
        <p14:creationId xmlns:p14="http://schemas.microsoft.com/office/powerpoint/2010/main" val="82076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Correcting algorithms</a:t>
            </a:r>
          </a:p>
        </p:txBody>
      </p:sp>
      <p:sp>
        <p:nvSpPr>
          <p:cNvPr id="3" name="Content Placeholder 2"/>
          <p:cNvSpPr>
            <a:spLocks noGrp="1"/>
          </p:cNvSpPr>
          <p:nvPr>
            <p:ph idx="1"/>
          </p:nvPr>
        </p:nvSpPr>
        <p:spPr/>
        <p:txBody>
          <a:bodyPr/>
          <a:lstStyle/>
          <a:p>
            <a:r>
              <a:rPr lang="en-GB" dirty="0"/>
              <a:t>Step 1: Read what the algorithm needs to </a:t>
            </a:r>
            <a:r>
              <a:rPr lang="en-GB" dirty="0" smtClean="0"/>
              <a:t>do.</a:t>
            </a:r>
            <a:endParaRPr lang="en-GB" dirty="0"/>
          </a:p>
          <a:p>
            <a:pPr lvl="1">
              <a:buFont typeface="Arial" panose="020B0604020202020204" pitchFamily="34" charset="0"/>
              <a:buChar char="−"/>
            </a:pPr>
            <a:r>
              <a:rPr lang="en-GB" dirty="0"/>
              <a:t>Read it at least </a:t>
            </a:r>
            <a:r>
              <a:rPr lang="en-GB" dirty="0" smtClean="0"/>
              <a:t>twice.</a:t>
            </a:r>
            <a:endParaRPr lang="en-GB" dirty="0"/>
          </a:p>
          <a:p>
            <a:r>
              <a:rPr lang="en-GB" dirty="0"/>
              <a:t>Step 2: Work out what it should do in note form, e.g. draft the steps that should take </a:t>
            </a:r>
            <a:r>
              <a:rPr lang="en-GB" dirty="0" smtClean="0"/>
              <a:t>place.</a:t>
            </a:r>
            <a:endParaRPr lang="en-GB" dirty="0"/>
          </a:p>
          <a:p>
            <a:r>
              <a:rPr lang="en-GB" dirty="0"/>
              <a:t>Step 3: Trace, or read through each step, of the </a:t>
            </a:r>
            <a:r>
              <a:rPr lang="en-GB" dirty="0" smtClean="0"/>
              <a:t>algorithm.</a:t>
            </a:r>
            <a:endParaRPr lang="en-GB" dirty="0"/>
          </a:p>
          <a:p>
            <a:r>
              <a:rPr lang="en-GB" dirty="0"/>
              <a:t>Step 4: Compare what the algorithm does to your notes about what is needs to </a:t>
            </a:r>
            <a:r>
              <a:rPr lang="en-GB" dirty="0" smtClean="0"/>
              <a:t>do.</a:t>
            </a:r>
            <a:endParaRPr lang="en-GB" dirty="0"/>
          </a:p>
          <a:p>
            <a:endParaRPr lang="en-GB" dirty="0"/>
          </a:p>
        </p:txBody>
      </p:sp>
    </p:spTree>
    <p:extLst>
      <p:ext uri="{BB962C8B-B14F-4D97-AF65-F5344CB8AC3E}">
        <p14:creationId xmlns:p14="http://schemas.microsoft.com/office/powerpoint/2010/main" val="12336856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algorithm to correct</a:t>
            </a:r>
            <a:endParaRPr lang="en-GB" dirty="0"/>
          </a:p>
        </p:txBody>
      </p:sp>
      <p:sp>
        <p:nvSpPr>
          <p:cNvPr id="3" name="Text Placeholder 2"/>
          <p:cNvSpPr>
            <a:spLocks noGrp="1"/>
          </p:cNvSpPr>
          <p:nvPr>
            <p:ph idx="1"/>
          </p:nvPr>
        </p:nvSpPr>
        <p:spPr>
          <a:xfrm>
            <a:off x="457200" y="1600201"/>
            <a:ext cx="4114800" cy="4277652"/>
          </a:xfrm>
        </p:spPr>
        <p:txBody>
          <a:bodyPr>
            <a:noAutofit/>
          </a:bodyPr>
          <a:lstStyle/>
          <a:p>
            <a:pPr>
              <a:lnSpc>
                <a:spcPct val="114000"/>
              </a:lnSpc>
              <a:spcBef>
                <a:spcPts val="0"/>
              </a:spcBef>
            </a:pPr>
            <a:r>
              <a:rPr lang="en-GB" sz="2000" dirty="0" smtClean="0"/>
              <a:t>An algorithm should take two numbers as input, and then output the smallest number.</a:t>
            </a:r>
          </a:p>
          <a:p>
            <a:pPr>
              <a:lnSpc>
                <a:spcPct val="114000"/>
              </a:lnSpc>
              <a:spcBef>
                <a:spcPts val="0"/>
              </a:spcBef>
            </a:pPr>
            <a:r>
              <a:rPr lang="en-GB" sz="2000" dirty="0" smtClean="0"/>
              <a:t>Step 1: Read the above point twice.</a:t>
            </a:r>
          </a:p>
          <a:p>
            <a:pPr>
              <a:lnSpc>
                <a:spcPct val="114000"/>
              </a:lnSpc>
              <a:spcBef>
                <a:spcPts val="0"/>
              </a:spcBef>
            </a:pPr>
            <a:r>
              <a:rPr lang="en-GB" sz="2000" dirty="0" smtClean="0"/>
              <a:t>Step 2: Make your own notes for how it should work.</a:t>
            </a:r>
          </a:p>
          <a:p>
            <a:pPr>
              <a:lnSpc>
                <a:spcPct val="114000"/>
              </a:lnSpc>
              <a:spcBef>
                <a:spcPts val="0"/>
              </a:spcBef>
            </a:pPr>
            <a:r>
              <a:rPr lang="en-GB" sz="2000" dirty="0" smtClean="0"/>
              <a:t>Step 3: Now trace the algorithm, use examples numbers e.g. 5 and 3.</a:t>
            </a:r>
          </a:p>
          <a:p>
            <a:pPr>
              <a:lnSpc>
                <a:spcPct val="114000"/>
              </a:lnSpc>
              <a:spcBef>
                <a:spcPts val="0"/>
              </a:spcBef>
            </a:pPr>
            <a:r>
              <a:rPr lang="en-GB" sz="2000" dirty="0" smtClean="0"/>
              <a:t>Step 4: Compare Step 3 with Step 2.</a:t>
            </a:r>
            <a:endParaRPr lang="en-GB" sz="2000" dirty="0"/>
          </a:p>
        </p:txBody>
      </p:sp>
      <p:sp>
        <p:nvSpPr>
          <p:cNvPr id="6" name="TextBox 5"/>
          <p:cNvSpPr txBox="1"/>
          <p:nvPr/>
        </p:nvSpPr>
        <p:spPr>
          <a:xfrm>
            <a:off x="5486189" y="1552724"/>
            <a:ext cx="2564110"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There are </a:t>
            </a:r>
            <a:r>
              <a:rPr lang="en-GB" b="1" dirty="0" smtClean="0">
                <a:latin typeface="Arial" panose="020B0604020202020204" pitchFamily="34" charset="0"/>
                <a:cs typeface="Arial" panose="020B0604020202020204" pitchFamily="34" charset="0"/>
              </a:rPr>
              <a:t>four</a:t>
            </a:r>
            <a:r>
              <a:rPr lang="en-GB" dirty="0" smtClean="0">
                <a:latin typeface="Arial" panose="020B0604020202020204" pitchFamily="34" charset="0"/>
                <a:cs typeface="Arial" panose="020B0604020202020204" pitchFamily="34" charset="0"/>
              </a:rPr>
              <a:t> errors.</a:t>
            </a:r>
            <a:endParaRPr lang="en-GB" dirty="0">
              <a:latin typeface="Arial" panose="020B0604020202020204" pitchFamily="34" charset="0"/>
              <a:cs typeface="Arial" panose="020B0604020202020204" pitchFamily="34" charset="0"/>
            </a:endParaRPr>
          </a:p>
        </p:txBody>
      </p:sp>
      <p:sp>
        <p:nvSpPr>
          <p:cNvPr id="12" name="TextBox 11"/>
          <p:cNvSpPr txBox="1"/>
          <p:nvPr/>
        </p:nvSpPr>
        <p:spPr>
          <a:xfrm>
            <a:off x="4572000" y="4010288"/>
            <a:ext cx="4392488" cy="1938992"/>
          </a:xfrm>
          <a:prstGeom prst="rect">
            <a:avLst/>
          </a:prstGeom>
          <a:noFill/>
          <a:ln w="19050">
            <a:solidFill>
              <a:srgbClr val="7CCFDB"/>
            </a:solidFill>
          </a:ln>
        </p:spPr>
        <p:txBody>
          <a:bodyPr wrap="square" rtlCol="0">
            <a:spAutoFit/>
          </a:bodyPr>
          <a:lstStyle/>
          <a:p>
            <a:r>
              <a:rPr lang="en-GB" sz="1200" dirty="0" smtClean="0">
                <a:latin typeface="Courier New" panose="02070309020205020404" pitchFamily="49" charset="0"/>
                <a:cs typeface="Courier New" panose="02070309020205020404" pitchFamily="49" charset="0"/>
              </a:rPr>
              <a:t>num1 = input(“Enter the first number”)</a:t>
            </a:r>
          </a:p>
          <a:p>
            <a:r>
              <a:rPr lang="en-GB" sz="1200" dirty="0" smtClean="0">
                <a:latin typeface="Courier New" panose="02070309020205020404" pitchFamily="49" charset="0"/>
                <a:cs typeface="Courier New" panose="02070309020205020404" pitchFamily="49" charset="0"/>
              </a:rPr>
              <a:t>num2 = input(“Enter the second number”)</a:t>
            </a:r>
          </a:p>
          <a:p>
            <a:endParaRPr lang="en-GB" sz="1200" dirty="0" smtClean="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if num1 &lt; num2 then</a:t>
            </a:r>
          </a:p>
          <a:p>
            <a:r>
              <a:rPr lang="en-GB" sz="1200" dirty="0" smtClean="0">
                <a:latin typeface="Courier New" panose="02070309020205020404" pitchFamily="49" charset="0"/>
                <a:cs typeface="Courier New" panose="02070309020205020404" pitchFamily="49" charset="0"/>
              </a:rPr>
              <a:t>	print(num1)</a:t>
            </a:r>
          </a:p>
          <a:p>
            <a:r>
              <a:rPr lang="en-GB" sz="1200" dirty="0" err="1" smtClean="0">
                <a:latin typeface="Courier New" panose="02070309020205020404" pitchFamily="49" charset="0"/>
                <a:cs typeface="Courier New" panose="02070309020205020404" pitchFamily="49" charset="0"/>
              </a:rPr>
              <a:t>elseif</a:t>
            </a:r>
            <a:r>
              <a:rPr lang="en-GB" sz="1200" dirty="0" smtClean="0">
                <a:latin typeface="Courier New" panose="02070309020205020404" pitchFamily="49" charset="0"/>
                <a:cs typeface="Courier New" panose="02070309020205020404" pitchFamily="49" charset="0"/>
              </a:rPr>
              <a:t> num2 &lt; num1 then</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print(num2)</a:t>
            </a:r>
          </a:p>
          <a:p>
            <a:r>
              <a:rPr lang="en-GB" sz="1200" dirty="0" smtClean="0">
                <a:latin typeface="Courier New" panose="02070309020205020404" pitchFamily="49" charset="0"/>
                <a:cs typeface="Courier New" panose="02070309020205020404" pitchFamily="49" charset="0"/>
              </a:rPr>
              <a:t>else</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print(“Same”)</a:t>
            </a:r>
          </a:p>
          <a:p>
            <a:r>
              <a:rPr lang="en-GB" sz="1200" dirty="0" err="1" smtClean="0">
                <a:latin typeface="Courier New" panose="02070309020205020404" pitchFamily="49" charset="0"/>
                <a:cs typeface="Courier New" panose="02070309020205020404" pitchFamily="49" charset="0"/>
              </a:rPr>
              <a:t>endif</a:t>
            </a:r>
            <a:endParaRPr lang="en-GB" sz="1200" dirty="0">
              <a:latin typeface="Courier New" panose="02070309020205020404" pitchFamily="49" charset="0"/>
              <a:cs typeface="Courier New" panose="02070309020205020404" pitchFamily="49" charset="0"/>
            </a:endParaRPr>
          </a:p>
        </p:txBody>
      </p:sp>
      <p:sp>
        <p:nvSpPr>
          <p:cNvPr id="4" name="TextBox 3"/>
          <p:cNvSpPr txBox="1"/>
          <p:nvPr/>
        </p:nvSpPr>
        <p:spPr>
          <a:xfrm>
            <a:off x="4572000" y="1927280"/>
            <a:ext cx="4392488" cy="1938992"/>
          </a:xfrm>
          <a:prstGeom prst="rect">
            <a:avLst/>
          </a:prstGeom>
          <a:noFill/>
          <a:ln w="19050">
            <a:solidFill>
              <a:srgbClr val="7CCFDB"/>
            </a:solidFill>
          </a:ln>
        </p:spPr>
        <p:txBody>
          <a:bodyPr wrap="square" rtlCol="0">
            <a:spAutoFit/>
          </a:bodyPr>
          <a:lstStyle/>
          <a:p>
            <a:r>
              <a:rPr lang="en-GB" sz="1200" dirty="0" smtClean="0">
                <a:latin typeface="Courier New" panose="02070309020205020404" pitchFamily="49" charset="0"/>
                <a:cs typeface="Courier New" panose="02070309020205020404" pitchFamily="49" charset="0"/>
              </a:rPr>
              <a:t>num1 = input(“Enter the first number”)</a:t>
            </a:r>
          </a:p>
          <a:p>
            <a:r>
              <a:rPr lang="en-GB" sz="1200" dirty="0" smtClean="0">
                <a:latin typeface="Courier New" panose="02070309020205020404" pitchFamily="49" charset="0"/>
                <a:cs typeface="Courier New" panose="02070309020205020404" pitchFamily="49" charset="0"/>
              </a:rPr>
              <a:t>num1 = input(“Enter the second number”)</a:t>
            </a:r>
          </a:p>
          <a:p>
            <a:endParaRPr lang="en-GB" sz="1200" dirty="0" smtClean="0">
              <a:latin typeface="Courier New" panose="02070309020205020404" pitchFamily="49" charset="0"/>
              <a:cs typeface="Courier New" panose="02070309020205020404" pitchFamily="49" charset="0"/>
            </a:endParaRPr>
          </a:p>
          <a:p>
            <a:r>
              <a:rPr lang="en-GB" sz="1200" dirty="0" smtClean="0">
                <a:latin typeface="Courier New" panose="02070309020205020404" pitchFamily="49" charset="0"/>
                <a:cs typeface="Courier New" panose="02070309020205020404" pitchFamily="49" charset="0"/>
              </a:rPr>
              <a:t>if num1 &lt; num2 then</a:t>
            </a:r>
          </a:p>
          <a:p>
            <a:r>
              <a:rPr lang="en-GB" sz="1200" dirty="0" smtClean="0">
                <a:latin typeface="Courier New" panose="02070309020205020404" pitchFamily="49" charset="0"/>
                <a:cs typeface="Courier New" panose="02070309020205020404" pitchFamily="49" charset="0"/>
              </a:rPr>
              <a:t>	print(num2)</a:t>
            </a:r>
          </a:p>
          <a:p>
            <a:r>
              <a:rPr lang="en-GB" sz="1200" dirty="0" err="1" smtClean="0">
                <a:latin typeface="Courier New" panose="02070309020205020404" pitchFamily="49" charset="0"/>
                <a:cs typeface="Courier New" panose="02070309020205020404" pitchFamily="49" charset="0"/>
              </a:rPr>
              <a:t>elseif</a:t>
            </a:r>
            <a:r>
              <a:rPr lang="en-GB" sz="1200" dirty="0" smtClean="0">
                <a:latin typeface="Courier New" panose="02070309020205020404" pitchFamily="49" charset="0"/>
                <a:cs typeface="Courier New" panose="02070309020205020404" pitchFamily="49" charset="0"/>
              </a:rPr>
              <a:t> num2 &lt; num1 then</a:t>
            </a: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print(num2)</a:t>
            </a:r>
          </a:p>
          <a:p>
            <a:r>
              <a:rPr lang="en-GB" sz="1200" dirty="0" err="1" smtClean="0">
                <a:latin typeface="Courier New" panose="02070309020205020404" pitchFamily="49" charset="0"/>
                <a:cs typeface="Courier New" panose="02070309020205020404" pitchFamily="49" charset="0"/>
              </a:rPr>
              <a:t>elseif</a:t>
            </a:r>
            <a:endParaRPr lang="en-GB" sz="1200" dirty="0" smtClean="0">
              <a:latin typeface="Courier New" panose="02070309020205020404" pitchFamily="49" charset="0"/>
              <a:cs typeface="Courier New" panose="02070309020205020404" pitchFamily="49" charset="0"/>
            </a:endParaRPr>
          </a:p>
          <a:p>
            <a:r>
              <a:rPr lang="en-GB" sz="1200" dirty="0">
                <a:latin typeface="Courier New" panose="02070309020205020404" pitchFamily="49" charset="0"/>
                <a:cs typeface="Courier New" panose="02070309020205020404" pitchFamily="49" charset="0"/>
              </a:rPr>
              <a:t>	</a:t>
            </a:r>
            <a:r>
              <a:rPr lang="en-GB" sz="1200" dirty="0" smtClean="0">
                <a:latin typeface="Courier New" panose="02070309020205020404" pitchFamily="49" charset="0"/>
                <a:cs typeface="Courier New" panose="02070309020205020404" pitchFamily="49" charset="0"/>
              </a:rPr>
              <a:t>print(“Same”)</a:t>
            </a:r>
          </a:p>
          <a:p>
            <a:r>
              <a:rPr lang="en-GB" sz="1200" dirty="0" smtClean="0">
                <a:latin typeface="Courier New" panose="02070309020205020404" pitchFamily="49" charset="0"/>
                <a:cs typeface="Courier New" panose="02070309020205020404" pitchFamily="49" charset="0"/>
              </a:rPr>
              <a:t>stop</a:t>
            </a:r>
            <a:endParaRPr lang="en-GB" sz="1200" dirty="0">
              <a:latin typeface="Courier New" panose="02070309020205020404" pitchFamily="49" charset="0"/>
              <a:cs typeface="Courier New" panose="02070309020205020404" pitchFamily="49" charset="0"/>
            </a:endParaRPr>
          </a:p>
        </p:txBody>
      </p:sp>
      <p:sp>
        <p:nvSpPr>
          <p:cNvPr id="7" name="Rectangle 6"/>
          <p:cNvSpPr/>
          <p:nvPr/>
        </p:nvSpPr>
        <p:spPr>
          <a:xfrm>
            <a:off x="4624958" y="2143304"/>
            <a:ext cx="504056" cy="216024"/>
          </a:xfrm>
          <a:prstGeom prst="rect">
            <a:avLst/>
          </a:prstGeom>
          <a:noFill/>
          <a:ln w="19050">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6050260" y="2690277"/>
            <a:ext cx="576064" cy="216024"/>
          </a:xfrm>
          <a:prstGeom prst="rect">
            <a:avLst/>
          </a:prstGeom>
          <a:noFill/>
          <a:ln w="19050">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4615433" y="3612029"/>
            <a:ext cx="460623" cy="216024"/>
          </a:xfrm>
          <a:prstGeom prst="rect">
            <a:avLst/>
          </a:prstGeom>
          <a:noFill/>
          <a:ln w="19050">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4629720" y="3257332"/>
            <a:ext cx="662360" cy="216024"/>
          </a:xfrm>
          <a:prstGeom prst="rect">
            <a:avLst/>
          </a:prstGeom>
          <a:noFill/>
          <a:ln w="19050">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744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uiExpand="1"/>
      <p:bldP spid="12" grpId="0" animBg="1"/>
      <p:bldP spid="4" grpId="0" animBg="1"/>
      <p:bldP spid="7" grpId="0" animBg="1"/>
      <p:bldP spid="11"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lstStyle/>
          <a:p>
            <a:r>
              <a:rPr lang="en-GB" dirty="0" smtClean="0"/>
              <a:t>Find the errors in the algorithm on your worksheet and correct them.</a:t>
            </a:r>
            <a:endParaRPr lang="en-GB" dirty="0"/>
          </a:p>
        </p:txBody>
      </p:sp>
    </p:spTree>
    <p:extLst>
      <p:ext uri="{BB962C8B-B14F-4D97-AF65-F5344CB8AC3E}">
        <p14:creationId xmlns:p14="http://schemas.microsoft.com/office/powerpoint/2010/main" val="7754483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439</TotalTime>
  <Words>807</Words>
  <Application>Microsoft Office PowerPoint</Application>
  <PresentationFormat>On-screen Show (4:3)</PresentationFormat>
  <Paragraphs>183</Paragraphs>
  <Slides>21</Slides>
  <Notes>0</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1_Custom Design</vt:lpstr>
      <vt:lpstr>Custom Design</vt:lpstr>
      <vt:lpstr>2_Custom Design</vt:lpstr>
      <vt:lpstr>Unit 2.1 – Algorithms Lesson 7 – Correcting and Completing Algorithms</vt:lpstr>
      <vt:lpstr>Big Picture</vt:lpstr>
      <vt:lpstr>Learning Objectives</vt:lpstr>
      <vt:lpstr>Engagement Activity</vt:lpstr>
      <vt:lpstr>Key Words</vt:lpstr>
      <vt:lpstr>Correcting algorithms</vt:lpstr>
      <vt:lpstr>Correcting algorithms</vt:lpstr>
      <vt:lpstr>Example algorithm to correct</vt:lpstr>
      <vt:lpstr>Activity 1</vt:lpstr>
      <vt:lpstr>Activity 1 Answer - Low</vt:lpstr>
      <vt:lpstr>Activity 1 Answer - Medium</vt:lpstr>
      <vt:lpstr>Activity 1 Answer - High</vt:lpstr>
      <vt:lpstr>Completing Algorithms</vt:lpstr>
      <vt:lpstr>Example</vt:lpstr>
      <vt:lpstr>Activity 2</vt:lpstr>
      <vt:lpstr>Activity 2 – Answer Low</vt:lpstr>
      <vt:lpstr>Activity 2 – Answer Medium</vt:lpstr>
      <vt:lpstr>Activity 2 – Answer Medium</vt:lpstr>
      <vt:lpstr>Activity 2 – Answer High</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 Correcting and Completing Algorithms</dc:title>
  <dc:creator>OCR</dc:creator>
  <cp:keywords>GCSE, 9-1, Computer Science, Algorithms, Correcting and Completing Algorithms</cp:keywords>
  <cp:lastModifiedBy>Suzette Green</cp:lastModifiedBy>
  <cp:revision>41</cp:revision>
  <dcterms:created xsi:type="dcterms:W3CDTF">2015-10-07T12:54:48Z</dcterms:created>
  <dcterms:modified xsi:type="dcterms:W3CDTF">2016-04-08T10:55:31Z</dcterms:modified>
</cp:coreProperties>
</file>